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5" r:id="rId4"/>
  </p:sldMasterIdLst>
  <p:notesMasterIdLst>
    <p:notesMasterId r:id="rId33"/>
  </p:notesMasterIdLst>
  <p:sldIdLst>
    <p:sldId id="348" r:id="rId5"/>
    <p:sldId id="368" r:id="rId6"/>
    <p:sldId id="266" r:id="rId7"/>
    <p:sldId id="369" r:id="rId8"/>
    <p:sldId id="364" r:id="rId9"/>
    <p:sldId id="301" r:id="rId10"/>
    <p:sldId id="355" r:id="rId11"/>
    <p:sldId id="385" r:id="rId12"/>
    <p:sldId id="388" r:id="rId13"/>
    <p:sldId id="389" r:id="rId14"/>
    <p:sldId id="378" r:id="rId15"/>
    <p:sldId id="381" r:id="rId16"/>
    <p:sldId id="382" r:id="rId17"/>
    <p:sldId id="372" r:id="rId18"/>
    <p:sldId id="390" r:id="rId19"/>
    <p:sldId id="391" r:id="rId20"/>
    <p:sldId id="377" r:id="rId21"/>
    <p:sldId id="392" r:id="rId22"/>
    <p:sldId id="394" r:id="rId23"/>
    <p:sldId id="393" r:id="rId24"/>
    <p:sldId id="395" r:id="rId25"/>
    <p:sldId id="398" r:id="rId26"/>
    <p:sldId id="396" r:id="rId27"/>
    <p:sldId id="399" r:id="rId28"/>
    <p:sldId id="400" r:id="rId29"/>
    <p:sldId id="387" r:id="rId30"/>
    <p:sldId id="386" r:id="rId31"/>
    <p:sldId id="408" r:id="rId32"/>
  </p:sldIdLst>
  <p:sldSz cx="12192000" cy="6858000"/>
  <p:notesSz cx="6858000" cy="9144000"/>
  <p:embeddedFontLst>
    <p:embeddedFont>
      <p:font typeface="Century Gothic" panose="020B0502020202020204" pitchFamily="34" charset="0"/>
      <p:regular r:id="rId34"/>
      <p:bold r:id="rId35"/>
      <p:italic r:id="rId36"/>
      <p:boldItalic r:id="rId37"/>
    </p:embeddedFont>
    <p:embeddedFont>
      <p:font typeface="Georgia" panose="02040502050405020303" pitchFamily="18"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E954E0-55B8-5848-9820-FB1F5D57D625}" v="15" dt="2024-12-12T16:31:25.670"/>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764"/>
    <p:restoredTop sz="71975" autoAdjust="0"/>
  </p:normalViewPr>
  <p:slideViewPr>
    <p:cSldViewPr snapToGrid="0">
      <p:cViewPr varScale="1">
        <p:scale>
          <a:sx n="75" d="100"/>
          <a:sy n="75" d="100"/>
        </p:scale>
        <p:origin x="344" y="168"/>
      </p:cViewPr>
      <p:guideLst/>
    </p:cSldViewPr>
  </p:slideViewPr>
  <p:notesTextViewPr>
    <p:cViewPr>
      <p:scale>
        <a:sx n="1" d="1"/>
        <a:sy n="1" d="1"/>
      </p:scale>
      <p:origin x="0" y="-2208"/>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6.fntdata"/><Relationship Id="rId21" Type="http://schemas.openxmlformats.org/officeDocument/2006/relationships/slide" Target="slides/slide17.xml"/><Relationship Id="rId34"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4.fntdata"/><Relationship Id="rId40" Type="http://schemas.openxmlformats.org/officeDocument/2006/relationships/font" Target="fonts/font7.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3.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2.fntdata"/><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font" Target="fonts/font8.fntdata"/><Relationship Id="rId7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Exposition type: </a:t>
            </a:r>
            <a:r>
              <a:rPr lang="en-GB" dirty="0"/>
              <a:t>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Model teacher exposition:</a:t>
            </a:r>
          </a:p>
          <a:p>
            <a:pPr marL="0" lvl="0" indent="0" algn="l" rtl="0">
              <a:lnSpc>
                <a:spcPct val="100000"/>
              </a:lnSpc>
              <a:spcBef>
                <a:spcPts val="0"/>
              </a:spcBef>
              <a:spcAft>
                <a:spcPts val="0"/>
              </a:spcAft>
              <a:buSzPts val="1400"/>
              <a:buNone/>
            </a:pPr>
            <a:r>
              <a:rPr lang="en-GB" b="0" dirty="0"/>
              <a:t>Ionic equations actually tell us quite a bit about what happens in a reaction.</a:t>
            </a:r>
          </a:p>
          <a:p>
            <a:pPr marL="0" lvl="0" indent="0" algn="l" rtl="0">
              <a:lnSpc>
                <a:spcPct val="100000"/>
              </a:lnSpc>
              <a:spcBef>
                <a:spcPts val="0"/>
              </a:spcBef>
              <a:spcAft>
                <a:spcPts val="0"/>
              </a:spcAft>
              <a:buSzPts val="1400"/>
              <a:buNone/>
            </a:pPr>
            <a:r>
              <a:rPr lang="en-GB" b="0" i="0" dirty="0"/>
              <a:t>Look at the same element on each side of the arrow (on each side of the equation), and think about what has changed.</a:t>
            </a:r>
          </a:p>
          <a:p>
            <a:pPr marL="0" lvl="0" indent="0" algn="l" rtl="0">
              <a:lnSpc>
                <a:spcPct val="100000"/>
              </a:lnSpc>
              <a:spcBef>
                <a:spcPts val="0"/>
              </a:spcBef>
              <a:spcAft>
                <a:spcPts val="0"/>
              </a:spcAft>
              <a:buSzPts val="1400"/>
              <a:buNone/>
            </a:pPr>
            <a:endParaRPr lang="en-GB" b="0" i="0" dirty="0"/>
          </a:p>
          <a:p>
            <a:pPr marL="0" lvl="0" indent="0" algn="l" rtl="0">
              <a:lnSpc>
                <a:spcPct val="100000"/>
              </a:lnSpc>
              <a:spcBef>
                <a:spcPts val="0"/>
              </a:spcBef>
              <a:spcAft>
                <a:spcPts val="0"/>
              </a:spcAft>
              <a:buSzPts val="1400"/>
              <a:buNone/>
            </a:pPr>
            <a:r>
              <a:rPr lang="en-GB" b="0" i="0" dirty="0"/>
              <a:t>Let’s take Magnesium. </a:t>
            </a:r>
          </a:p>
          <a:p>
            <a:pPr marL="0" lvl="0" indent="0" algn="l" rtl="0">
              <a:lnSpc>
                <a:spcPct val="100000"/>
              </a:lnSpc>
              <a:spcBef>
                <a:spcPts val="0"/>
              </a:spcBef>
              <a:spcAft>
                <a:spcPts val="0"/>
              </a:spcAft>
              <a:buSzPts val="1400"/>
              <a:buNone/>
            </a:pPr>
            <a:r>
              <a:rPr lang="en-GB" b="0" i="0" dirty="0"/>
              <a:t>It’s starts out as a neutral magnesium atom. At the end, it’s a positively charged ion.</a:t>
            </a:r>
          </a:p>
          <a:p>
            <a:pPr marL="0" lvl="0" indent="0" algn="l" rtl="0">
              <a:lnSpc>
                <a:spcPct val="100000"/>
              </a:lnSpc>
              <a:spcBef>
                <a:spcPts val="0"/>
              </a:spcBef>
              <a:spcAft>
                <a:spcPts val="0"/>
              </a:spcAft>
              <a:buSzPts val="1400"/>
              <a:buNone/>
            </a:pPr>
            <a:r>
              <a:rPr lang="en-GB" b="0" i="1" dirty="0"/>
              <a:t>So what has happened to magnesium in this reaction? </a:t>
            </a:r>
            <a:r>
              <a:rPr lang="en-GB" b="1" i="1" dirty="0"/>
              <a:t>It has lost electrons.</a:t>
            </a:r>
          </a:p>
          <a:p>
            <a:pPr marL="0" lvl="0" indent="0" algn="l" rtl="0">
              <a:lnSpc>
                <a:spcPct val="100000"/>
              </a:lnSpc>
              <a:spcBef>
                <a:spcPts val="0"/>
              </a:spcBef>
              <a:spcAft>
                <a:spcPts val="0"/>
              </a:spcAft>
              <a:buSzPts val="1400"/>
              <a:buNone/>
            </a:pPr>
            <a:r>
              <a:rPr lang="en-GB" b="0" i="0" dirty="0"/>
              <a:t>When something loses electrons we can call this oxidation. You have already come across this word before but we had a different definition for it.</a:t>
            </a:r>
          </a:p>
          <a:p>
            <a:pPr marL="0" lvl="0" indent="0" algn="l" rtl="0">
              <a:lnSpc>
                <a:spcPct val="100000"/>
              </a:lnSpc>
              <a:spcBef>
                <a:spcPts val="0"/>
              </a:spcBef>
              <a:spcAft>
                <a:spcPts val="0"/>
              </a:spcAft>
              <a:buSzPts val="1400"/>
              <a:buNone/>
            </a:pPr>
            <a:r>
              <a:rPr lang="en-GB" b="0" i="1" dirty="0"/>
              <a:t>Can you remember the other definition of oxidation? </a:t>
            </a:r>
            <a:r>
              <a:rPr lang="en-GB" b="1" i="1" dirty="0"/>
              <a:t>Oxidation is the gain of oxygen.</a:t>
            </a:r>
          </a:p>
          <a:p>
            <a:pPr marL="0" lvl="0" indent="0" algn="l" rtl="0">
              <a:lnSpc>
                <a:spcPct val="100000"/>
              </a:lnSpc>
              <a:spcBef>
                <a:spcPts val="0"/>
              </a:spcBef>
              <a:spcAft>
                <a:spcPts val="0"/>
              </a:spcAft>
              <a:buSzPts val="1400"/>
              <a:buNone/>
            </a:pPr>
            <a:r>
              <a:rPr lang="en-GB" b="0" i="0" dirty="0"/>
              <a:t>So you see we have two definitions for oxidation, and we will use both these at different times. The definition we have introduced today, that oxidation is the loss of electrons, is the one we always use when talking about ionic equations. You might be asked to define oxidation ‘in terms of electrons’, and then you will know that this is the definition you need.</a:t>
            </a:r>
          </a:p>
          <a:p>
            <a:pPr marL="0" lvl="0" indent="0" algn="l" rtl="0">
              <a:lnSpc>
                <a:spcPct val="100000"/>
              </a:lnSpc>
              <a:spcBef>
                <a:spcPts val="0"/>
              </a:spcBef>
              <a:spcAft>
                <a:spcPts val="0"/>
              </a:spcAft>
              <a:buSzPts val="1400"/>
              <a:buNone/>
            </a:pPr>
            <a:endParaRPr lang="en-GB" b="0" i="0" dirty="0"/>
          </a:p>
          <a:p>
            <a:pPr marL="0" lvl="0" indent="0" algn="l" rtl="0">
              <a:lnSpc>
                <a:spcPct val="100000"/>
              </a:lnSpc>
              <a:spcBef>
                <a:spcPts val="0"/>
              </a:spcBef>
              <a:spcAft>
                <a:spcPts val="0"/>
              </a:spcAft>
              <a:buSzPts val="1400"/>
              <a:buNone/>
            </a:pPr>
            <a:r>
              <a:rPr lang="en-GB" b="0" i="0" dirty="0"/>
              <a:t>Now let’s look at copper.</a:t>
            </a:r>
          </a:p>
          <a:p>
            <a:pPr marL="0" lvl="0" indent="0" algn="l" rtl="0">
              <a:lnSpc>
                <a:spcPct val="100000"/>
              </a:lnSpc>
              <a:spcBef>
                <a:spcPts val="0"/>
              </a:spcBef>
              <a:spcAft>
                <a:spcPts val="0"/>
              </a:spcAft>
              <a:buSzPts val="1400"/>
              <a:buNone/>
            </a:pPr>
            <a:r>
              <a:rPr lang="en-GB" b="0" i="0" dirty="0"/>
              <a:t>It starts out as a positive copper ion, and by the end of the reaction it is a neutral copper atom.</a:t>
            </a:r>
            <a:endParaRPr lang="en-US" b="0" i="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dirty="0"/>
              <a:t>So what has happened to copper in this reaction? </a:t>
            </a:r>
            <a:r>
              <a:rPr lang="en-GB" b="1" i="1" dirty="0"/>
              <a:t>It has gained electrons.</a:t>
            </a:r>
          </a:p>
          <a:p>
            <a:pPr marL="0" lvl="0" indent="0" algn="l" rtl="0">
              <a:lnSpc>
                <a:spcPct val="100000"/>
              </a:lnSpc>
              <a:spcBef>
                <a:spcPts val="0"/>
              </a:spcBef>
              <a:spcAft>
                <a:spcPts val="0"/>
              </a:spcAft>
              <a:buSzPts val="1400"/>
              <a:buNone/>
            </a:pPr>
            <a:r>
              <a:rPr lang="en-GB" b="0" i="0" dirty="0"/>
              <a:t>When something gains electrons we can call this reduction. You have already come across this word too, but we had a different definition for it.</a:t>
            </a:r>
          </a:p>
          <a:p>
            <a:pPr marL="0" lvl="0" indent="0" algn="l" rtl="0">
              <a:lnSpc>
                <a:spcPct val="100000"/>
              </a:lnSpc>
              <a:spcBef>
                <a:spcPts val="0"/>
              </a:spcBef>
              <a:spcAft>
                <a:spcPts val="0"/>
              </a:spcAft>
              <a:buSzPts val="1400"/>
              <a:buNone/>
            </a:pPr>
            <a:r>
              <a:rPr lang="en-GB" b="0" i="1" dirty="0"/>
              <a:t>Can you remember the other definition of reduction? </a:t>
            </a:r>
            <a:r>
              <a:rPr lang="en-GB" b="1" i="1" dirty="0"/>
              <a:t>Reduction is the loss of oxygen.</a:t>
            </a:r>
          </a:p>
          <a:p>
            <a:pPr marL="0" lvl="0" indent="0" algn="l" rtl="0">
              <a:lnSpc>
                <a:spcPct val="100000"/>
              </a:lnSpc>
              <a:spcBef>
                <a:spcPts val="0"/>
              </a:spcBef>
              <a:spcAft>
                <a:spcPts val="0"/>
              </a:spcAft>
              <a:buSzPts val="1400"/>
              <a:buNone/>
            </a:pPr>
            <a:r>
              <a:rPr lang="en-GB" b="0" i="0" dirty="0"/>
              <a:t>Just like oxidation we have 2 different definitions for reduction.</a:t>
            </a:r>
          </a:p>
          <a:p>
            <a:pPr marL="0" lvl="0" indent="0" algn="l" rtl="0">
              <a:lnSpc>
                <a:spcPct val="100000"/>
              </a:lnSpc>
              <a:spcBef>
                <a:spcPts val="0"/>
              </a:spcBef>
              <a:spcAft>
                <a:spcPts val="0"/>
              </a:spcAft>
              <a:buSzPts val="1400"/>
              <a:buNone/>
            </a:pPr>
            <a:r>
              <a:rPr lang="en-GB" b="0" i="0" dirty="0"/>
              <a:t>To help you remember, we can use the pneumonic </a:t>
            </a:r>
            <a:r>
              <a:rPr lang="en-GB" b="1" i="0" dirty="0"/>
              <a:t>OIL RIG</a:t>
            </a:r>
            <a:r>
              <a:rPr lang="en-GB" b="0" i="0" dirty="0"/>
              <a:t>, which stands for </a:t>
            </a:r>
            <a:r>
              <a:rPr lang="en-GB" b="1" i="0" dirty="0"/>
              <a:t>O</a:t>
            </a:r>
            <a:r>
              <a:rPr lang="en-GB" b="0" i="0" dirty="0"/>
              <a:t>xidation </a:t>
            </a:r>
            <a:r>
              <a:rPr lang="en-GB" b="1" i="0" dirty="0"/>
              <a:t>I</a:t>
            </a:r>
            <a:r>
              <a:rPr lang="en-GB" b="0" i="0" dirty="0"/>
              <a:t>s </a:t>
            </a:r>
            <a:r>
              <a:rPr lang="en-GB" b="1" i="0" dirty="0"/>
              <a:t>L</a:t>
            </a:r>
            <a:r>
              <a:rPr lang="en-GB" b="0" i="0" dirty="0"/>
              <a:t>oss (of electrons), </a:t>
            </a:r>
            <a:r>
              <a:rPr lang="en-GB" b="1" i="0" dirty="0"/>
              <a:t>R</a:t>
            </a:r>
            <a:r>
              <a:rPr lang="en-GB" b="0" i="0" dirty="0"/>
              <a:t>eduction </a:t>
            </a:r>
            <a:r>
              <a:rPr lang="en-GB" b="1" i="0" dirty="0"/>
              <a:t>I</a:t>
            </a:r>
            <a:r>
              <a:rPr lang="en-GB" b="0" i="0" dirty="0"/>
              <a:t>s </a:t>
            </a:r>
            <a:r>
              <a:rPr lang="en-GB" b="1" i="0" dirty="0"/>
              <a:t>G</a:t>
            </a:r>
            <a:r>
              <a:rPr lang="en-GB" b="0" i="0" dirty="0"/>
              <a:t>ain (of electrons).</a:t>
            </a:r>
          </a:p>
          <a:p>
            <a:pPr marL="0" lvl="0" indent="0" algn="l" rtl="0">
              <a:lnSpc>
                <a:spcPct val="100000"/>
              </a:lnSpc>
              <a:spcBef>
                <a:spcPts val="0"/>
              </a:spcBef>
              <a:spcAft>
                <a:spcPts val="0"/>
              </a:spcAft>
              <a:buSzPts val="1400"/>
              <a:buNone/>
            </a:pPr>
            <a:r>
              <a:rPr lang="en-GB" b="1" i="0" dirty="0"/>
              <a:t>You may want to return to slide 8 and ask students to state whether each row in the table is an example of oxidation or reduction.</a:t>
            </a:r>
          </a:p>
          <a:p>
            <a:pPr marL="0" lvl="0" indent="0" algn="l" rtl="0">
              <a:lnSpc>
                <a:spcPct val="100000"/>
              </a:lnSpc>
              <a:spcBef>
                <a:spcPts val="0"/>
              </a:spcBef>
              <a:spcAft>
                <a:spcPts val="0"/>
              </a:spcAft>
              <a:buSzPts val="1400"/>
              <a:buNone/>
            </a:pPr>
            <a:endParaRPr lang="en-GB"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77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p>
          <a:p>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5623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079127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20069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79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Alternative answer for bottom row: </a:t>
            </a:r>
            <a:r>
              <a:rPr lang="en-GB" b="0" dirty="0"/>
              <a:t>could be Al</a:t>
            </a:r>
            <a:r>
              <a:rPr lang="en-GB" b="0" baseline="30000" dirty="0"/>
              <a:t>2+ </a:t>
            </a:r>
            <a:r>
              <a:rPr lang="en-GB" b="0" dirty="0"/>
              <a:t>when one electron is gained, or Al</a:t>
            </a:r>
            <a:r>
              <a:rPr lang="en-GB" b="0" baseline="30000" dirty="0"/>
              <a:t>+ </a:t>
            </a:r>
            <a:r>
              <a:rPr lang="en-GB" b="0" dirty="0"/>
              <a:t>when two electrons are gained.</a:t>
            </a: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5551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Write the electronic configuration of a chlorine atom</a:t>
            </a:r>
            <a:endParaRPr lang="en-GB" sz="900" b="0" i="0" u="none" strike="noStrike" cap="none" dirty="0">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Write the electronic configuration of a chlorine ion</a:t>
            </a:r>
            <a:endParaRPr lang="en-GB" dirty="0"/>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ea typeface="Century Gothic"/>
                <a:cs typeface="Century Gothic"/>
                <a:sym typeface="Century Gothic"/>
              </a:rPr>
              <a:t>2, 8, 7</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ea typeface="Century Gothic"/>
                <a:cs typeface="Century Gothic"/>
                <a:sym typeface="Century Gothic"/>
              </a:rPr>
              <a:t>2, 8, 8)</a:t>
            </a:r>
            <a:r>
              <a:rPr lang="en-GB" sz="1200" b="0" i="0" u="none" strike="noStrike" cap="none" baseline="30000" dirty="0">
                <a:solidFill>
                  <a:srgbClr val="1F3864"/>
                </a:solidFill>
                <a:latin typeface="Century Gothic"/>
                <a:ea typeface="Century Gothic"/>
                <a:cs typeface="Century Gothic"/>
                <a:sym typeface="Century Gothic"/>
              </a:rPr>
              <a:t>-1</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5194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58151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69688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Alternative answers – </a:t>
            </a:r>
            <a:r>
              <a:rPr lang="en-GB" b="0" dirty="0"/>
              <a:t>accept any reasonable precaution that would prevent the copper oxide touching the skin or eyes.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6632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Alternative answers – </a:t>
            </a:r>
            <a:r>
              <a:rPr lang="en-GB" b="0" dirty="0"/>
              <a:t>accept any reasonable precaution that would prevent the copper oxide touching the skin or eyes.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10845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Alternative answers – </a:t>
            </a:r>
            <a:r>
              <a:rPr lang="en-GB" b="0" dirty="0"/>
              <a:t>accept any reasonable precaution that would prevent the copper oxide touching the skin or eyes.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82578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D, they think that reduction is the loss of electrons. </a:t>
            </a:r>
            <a:r>
              <a:rPr lang="en-GB" i="1" dirty="0"/>
              <a:t>To fix-it, use OIL RIG to help students remember that oxidation is the loss of electrons and reduction is the gain of electrons.</a:t>
            </a:r>
          </a:p>
          <a:p>
            <a:pPr marL="0" marR="0" lvl="0" indent="0" algn="l" rtl="0">
              <a:lnSpc>
                <a:spcPct val="100000"/>
              </a:lnSpc>
              <a:spcBef>
                <a:spcPts val="0"/>
              </a:spcBef>
              <a:spcAft>
                <a:spcPts val="0"/>
              </a:spcAft>
              <a:buClr>
                <a:schemeClr val="dk1"/>
              </a:buClr>
              <a:buSzPts val="1200"/>
              <a:buFont typeface="+mj-lt"/>
              <a:buNone/>
            </a:pPr>
            <a:r>
              <a:rPr lang="en-GB" i="0" dirty="0"/>
              <a:t>If students answer C, they think that reduction is the gain of oxygen. They might be mis-using the OIL RIG (thinking it refers to reduction as gaining oxygen instead of reduction gaining electrons). </a:t>
            </a:r>
            <a:r>
              <a:rPr lang="en-GB" i="1" dirty="0"/>
              <a:t>To fix-it, remind students that the word oxidation starts with ‘ox’ because it involves the gain of oxygen.</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dirty="0"/>
              <a:t>If students answer A, they have successfully written each part of the chemical equation as ions, however they have forgotten to remove the species that appear on both sides of the equation (in this case the sulfate ion). </a:t>
            </a:r>
            <a:r>
              <a:rPr lang="en-GB" i="1" dirty="0"/>
              <a:t>To fix-it, remind students that any species that appears in exactly the same way on both sides of the equation is not included in the final ionic equation. </a:t>
            </a:r>
            <a:r>
              <a:rPr lang="en-GB" b="0" i="1" dirty="0"/>
              <a:t>Give students more practice in writing ionic equations.</a:t>
            </a:r>
            <a:endParaRPr lang="en-GB" i="1" dirty="0"/>
          </a:p>
          <a:p>
            <a:pPr marL="0" marR="0" lvl="0" indent="0" algn="l" rtl="0">
              <a:lnSpc>
                <a:spcPct val="100000"/>
              </a:lnSpc>
              <a:spcBef>
                <a:spcPts val="0"/>
              </a:spcBef>
              <a:spcAft>
                <a:spcPts val="0"/>
              </a:spcAft>
              <a:buClr>
                <a:schemeClr val="dk1"/>
              </a:buClr>
              <a:buSzPts val="1200"/>
              <a:buFont typeface="+mj-lt"/>
              <a:buNone/>
            </a:pPr>
            <a:r>
              <a:rPr lang="en-GB" b="0" i="0" dirty="0"/>
              <a:t>If students answer C, they have included the correct species in their ionic equation, however they have made the common error of trying to balance this equation. Students sometimes mistakenly treat the ion charges as if they were subscript numbers or coefficients. </a:t>
            </a:r>
            <a:r>
              <a:rPr lang="en-GB" b="0" i="1" dirty="0"/>
              <a:t>To fix-it, remind students that the charges are not indicative of the number of ions. Give students more practice in writing ionic equations.</a:t>
            </a:r>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7151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 </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dirty="0"/>
              <a:t>If students answer A, they are taking the term oxidation in this case to mean the addition of oxygen, and have not considered (or do not know) what oxidation means in term of electrons. </a:t>
            </a:r>
            <a:r>
              <a:rPr lang="en-GB" i="1" dirty="0"/>
              <a:t>To fix-it, remind students that where oxidation results in ions becoming charged, that the question is referring to the loss of electrons (and not the gain of oxygen).</a:t>
            </a:r>
            <a:endParaRPr lang="en-GB" b="0" dirty="0"/>
          </a:p>
          <a:p>
            <a:pPr marL="0" marR="0" lvl="0" indent="0" algn="l" rtl="0">
              <a:lnSpc>
                <a:spcPct val="100000"/>
              </a:lnSpc>
              <a:spcBef>
                <a:spcPts val="0"/>
              </a:spcBef>
              <a:spcAft>
                <a:spcPts val="0"/>
              </a:spcAft>
              <a:buClr>
                <a:schemeClr val="dk1"/>
              </a:buClr>
              <a:buSzPts val="1200"/>
              <a:buFont typeface="+mj-lt"/>
              <a:buNone/>
            </a:pPr>
            <a:r>
              <a:rPr lang="en-GB" b="0" dirty="0"/>
              <a:t>If students answer B, they are taking the term oxidation in this case to mean the removal of oxygen. This means they both do not understand that oxidation is the addition of oxygen, and they have not considered that this question requires a consideration of oxidation in terms of electrons. </a:t>
            </a:r>
            <a:r>
              <a:rPr lang="en-GB" i="1" dirty="0"/>
              <a:t>To fix-it, remind students of the definition of oxidation in terms of oxygen, and in terms of electrons. Remind students that where oxidation results in ions becoming charged, that the question is referring to the loss of electrons.</a:t>
            </a:r>
          </a:p>
          <a:p>
            <a:pPr marL="0" marR="0" lvl="0" indent="0" algn="l" rtl="0">
              <a:lnSpc>
                <a:spcPct val="100000"/>
              </a:lnSpc>
              <a:spcBef>
                <a:spcPts val="0"/>
              </a:spcBef>
              <a:spcAft>
                <a:spcPts val="0"/>
              </a:spcAft>
              <a:buClr>
                <a:schemeClr val="dk1"/>
              </a:buClr>
              <a:buSzPts val="1200"/>
              <a:buFont typeface="+mj-lt"/>
              <a:buNone/>
            </a:pPr>
            <a:r>
              <a:rPr lang="en-GB" b="0" i="0" dirty="0"/>
              <a:t>If students answer D, they correctly recognise that the question is referring to oxidation in terms of electrons (and not in terms of the gain or loss of oxygen). However, the student thinks that gaining electrons results in a positive charge. </a:t>
            </a:r>
            <a:r>
              <a:rPr lang="en-GB" b="0" i="1" dirty="0"/>
              <a:t>To fix-it, remind students that electrons have a negative charge. </a:t>
            </a:r>
            <a:r>
              <a:rPr lang="en-GB" b="0" i="1"/>
              <a:t>Therefore, </a:t>
            </a:r>
            <a:r>
              <a:rPr lang="en-GB" b="0" i="1" dirty="0"/>
              <a:t>the gain of electrons will result in negatively charged ions.</a:t>
            </a:r>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Do Now: </a:t>
            </a:r>
          </a:p>
          <a:p>
            <a:pPr marL="0" marR="0" lvl="0" indent="0" algn="l" rtl="0">
              <a:lnSpc>
                <a:spcPct val="100000"/>
              </a:lnSpc>
              <a:spcBef>
                <a:spcPts val="0"/>
              </a:spcBef>
              <a:spcAft>
                <a:spcPts val="0"/>
              </a:spcAft>
              <a:buClr>
                <a:srgbClr val="000000"/>
              </a:buClr>
              <a:buSzPts val="2400"/>
              <a:buFont typeface="Arial"/>
              <a:buNone/>
            </a:pPr>
            <a:r>
              <a:rPr lang="en-GB" sz="1200" b="0" i="0" u="none" strike="noStrike" cap="none" dirty="0">
                <a:solidFill>
                  <a:srgbClr val="1F3864"/>
                </a:solidFill>
                <a:latin typeface="Century Gothic"/>
                <a:sym typeface="Century Gothic"/>
              </a:rPr>
              <a:t>1. </a:t>
            </a:r>
            <a:r>
              <a:rPr lang="en-GB" sz="1200" b="0" dirty="0">
                <a:solidFill>
                  <a:schemeClr val="accent1"/>
                </a:solidFill>
                <a:latin typeface="Century Gothic"/>
                <a:ea typeface="Century Gothic"/>
                <a:cs typeface="Century Gothic"/>
                <a:sym typeface="Century Gothic"/>
              </a:rPr>
              <a:t>Metal atoms form positive ions b</a:t>
            </a:r>
            <a:r>
              <a:rPr lang="en-GB" sz="1200" b="0" i="0" u="none" strike="noStrike" cap="none" dirty="0">
                <a:solidFill>
                  <a:schemeClr val="accent1"/>
                </a:solidFill>
                <a:latin typeface="Century Gothic"/>
                <a:ea typeface="Century Gothic"/>
                <a:cs typeface="Century Gothic"/>
                <a:sym typeface="Century Gothic"/>
              </a:rPr>
              <a:t>ecause they tend to lose electrons.</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2. </a:t>
            </a:r>
            <a:r>
              <a:rPr lang="en-GB" sz="1200" b="0" dirty="0">
                <a:solidFill>
                  <a:schemeClr val="accent1"/>
                </a:solidFill>
                <a:latin typeface="Century Gothic"/>
                <a:ea typeface="Arial"/>
                <a:cs typeface="Arial"/>
                <a:sym typeface="Century Gothic"/>
              </a:rPr>
              <a:t>The Noble Gases are in group 0 (group 8)</a:t>
            </a:r>
            <a:endParaRPr lang="en-GB" sz="900" b="0" i="0" u="none" strike="noStrike" cap="none" dirty="0">
              <a:solidFill>
                <a:schemeClr val="accen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0" i="0" u="none" strike="noStrike" cap="none" dirty="0">
                <a:solidFill>
                  <a:srgbClr val="1F3864"/>
                </a:solidFill>
                <a:latin typeface="Century Gothic"/>
                <a:sym typeface="Century Gothic"/>
              </a:rPr>
              <a:t>3. </a:t>
            </a:r>
            <a:r>
              <a:rPr lang="en-GB" sz="1200" b="0" i="0" u="none" strike="noStrike" cap="none" dirty="0">
                <a:solidFill>
                  <a:schemeClr val="accent1"/>
                </a:solidFill>
                <a:latin typeface="Century Gothic"/>
                <a:ea typeface="Century Gothic"/>
                <a:cs typeface="Century Gothic"/>
                <a:sym typeface="Century Gothic"/>
              </a:rPr>
              <a:t>The ions of group 1 elements have a charge of +1</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4. </a:t>
            </a:r>
            <a:r>
              <a:rPr lang="en-GB" sz="1200" b="0" i="0" u="none" strike="noStrike" cap="none" dirty="0">
                <a:solidFill>
                  <a:schemeClr val="accent1"/>
                </a:solidFill>
                <a:latin typeface="Century Gothic"/>
                <a:ea typeface="Century Gothic"/>
                <a:cs typeface="Century Gothic"/>
                <a:sym typeface="Century Gothic"/>
              </a:rPr>
              <a:t>The ions of group 7 elements have a charge of -1.</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5. </a:t>
            </a:r>
            <a:r>
              <a:rPr lang="en-GB" sz="1200" b="0" i="0" u="none" strike="noStrike" cap="none" dirty="0">
                <a:solidFill>
                  <a:schemeClr val="accent1"/>
                </a:solidFill>
                <a:latin typeface="Century Gothic"/>
                <a:ea typeface="Century Gothic"/>
                <a:cs typeface="Century Gothic"/>
                <a:sym typeface="Century Gothic"/>
              </a:rPr>
              <a:t>Na</a:t>
            </a:r>
            <a:r>
              <a:rPr lang="en-GB" sz="1200" b="0" i="0" u="none" strike="noStrike" cap="none" baseline="-25000" dirty="0">
                <a:solidFill>
                  <a:schemeClr val="accent1"/>
                </a:solidFill>
                <a:latin typeface="Century Gothic"/>
                <a:ea typeface="Century Gothic"/>
                <a:cs typeface="Century Gothic"/>
                <a:sym typeface="Century Gothic"/>
              </a:rPr>
              <a:t>2</a:t>
            </a:r>
            <a:r>
              <a:rPr lang="en-GB" sz="1200" b="0" i="0" u="none" strike="noStrike" cap="none" dirty="0">
                <a:solidFill>
                  <a:schemeClr val="accent1"/>
                </a:solidFill>
                <a:latin typeface="Century Gothic"/>
                <a:ea typeface="Century Gothic"/>
                <a:cs typeface="Century Gothic"/>
                <a:sym typeface="Century Gothic"/>
              </a:rPr>
              <a:t>O</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dirty="0">
              <a:solidFill>
                <a:schemeClr val="accent1"/>
              </a:solidFill>
              <a:latin typeface="Century Gothic"/>
              <a:ea typeface="Arial"/>
              <a:cs typeface="Arial"/>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chemeClr val="accent1"/>
                </a:solidFill>
                <a:latin typeface="Century Gothic"/>
                <a:ea typeface="Arial"/>
                <a:cs typeface="Arial"/>
                <a:sym typeface="Century Gothic"/>
              </a:rPr>
              <a:t>Drill</a:t>
            </a:r>
            <a:r>
              <a:rPr lang="en-GB" sz="1200" b="0" i="0" u="none" strike="noStrike" cap="none" dirty="0">
                <a:solidFill>
                  <a:schemeClr val="accent1"/>
                </a:solidFill>
                <a:latin typeface="Century Gothic"/>
                <a:ea typeface="Arial"/>
                <a:cs typeface="Arial"/>
                <a:sym typeface="Century Gothic"/>
              </a:rPr>
              <a:t>:</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chemeClr val="accent1"/>
                </a:solidFill>
                <a:latin typeface="Century Gothic"/>
                <a:ea typeface="Arial"/>
                <a:cs typeface="Arial"/>
                <a:sym typeface="Century Gothic"/>
              </a:rPr>
              <a:t>1. Sodium: 2, 8, 1</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chemeClr val="accent1"/>
                </a:solidFill>
                <a:latin typeface="Century Gothic"/>
                <a:ea typeface="Arial"/>
                <a:cs typeface="Arial"/>
                <a:sym typeface="Century Gothic"/>
              </a:rPr>
              <a:t>2. Chlorine: 2, 8, 7</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chemeClr val="accent1"/>
                </a:solidFill>
                <a:latin typeface="Century Gothic"/>
                <a:ea typeface="Arial"/>
                <a:cs typeface="Arial"/>
                <a:sym typeface="Century Gothic"/>
              </a:rPr>
              <a:t>3. One electron is transferred from the outer shell of the sodium atom to the outer shell of the chlorine atom.</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r>
              <a:rPr lang="en-GB" sz="1200" b="0" i="0" u="none" strike="noStrike" cap="none" dirty="0">
                <a:solidFill>
                  <a:srgbClr val="1F3864"/>
                </a:solidFill>
                <a:latin typeface="Century Gothic"/>
                <a:sym typeface="Century Gothic"/>
              </a:rPr>
              <a:t>:</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1</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The outer (valence) shell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highly charged ions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U</a:t>
            </a:r>
            <a:r>
              <a:rPr lang="en-GB" sz="1200" b="0" i="0" u="none" strike="noStrike" cap="none" baseline="30000" dirty="0">
                <a:solidFill>
                  <a:srgbClr val="1F3864"/>
                </a:solidFill>
                <a:latin typeface="Century Gothic"/>
                <a:sym typeface="Century Gothic"/>
              </a:rPr>
              <a:t>92+</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The positively charged nucleus is attracted to the negatively charged electrons. The nucleus has a stronger attraction to electrons that are closer to it (in the inner shells)</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Reactions Rearrange Matter</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kern="1200" dirty="0">
                <a:solidFill>
                  <a:schemeClr val="tx1"/>
                </a:solidFill>
                <a:effectLst/>
                <a:latin typeface="+mn-lt"/>
                <a:ea typeface="+mn-ea"/>
                <a:cs typeface="+mn-cs"/>
              </a:rPr>
              <a:t>What is the difference between a sodium atom and a sodium ion?</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C4.2.4 Lesson Objectives:</a:t>
            </a:r>
          </a:p>
          <a:p>
            <a:r>
              <a:rPr lang="en-US" sz="1800" dirty="0">
                <a:latin typeface="Century Gothic" panose="020B0502020202020204" pitchFamily="34" charset="0"/>
              </a:rPr>
              <a:t>Critical: Write chemical equations in terms of ions</a:t>
            </a:r>
          </a:p>
          <a:p>
            <a:r>
              <a:rPr lang="en-US" sz="1800" dirty="0">
                <a:latin typeface="Century Gothic" panose="020B0502020202020204" pitchFamily="34" charset="0"/>
              </a:rPr>
              <a:t>Critical: Write ionic equations for displacement reactions</a:t>
            </a:r>
          </a:p>
          <a:p>
            <a:r>
              <a:rPr lang="en-US" sz="1800">
                <a:latin typeface="Century Gothic" panose="020B0502020202020204" pitchFamily="34" charset="0"/>
              </a:rPr>
              <a:t>Critical: Identify </a:t>
            </a:r>
            <a:r>
              <a:rPr lang="en-US" sz="1800" dirty="0">
                <a:latin typeface="Century Gothic" panose="020B0502020202020204" pitchFamily="34" charset="0"/>
              </a:rPr>
              <a:t>oxidised and reduced species using ionic equations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atoms and ions. If students answer C, they might think that losing an electron results in a positively charged ion. </a:t>
            </a:r>
            <a:r>
              <a:rPr lang="en-GB" i="1" dirty="0"/>
              <a:t>To fix-it, remind students of the definition of an ion, with some examples. Show a worked example using electronic configuration diagrams that shows how an atom becomes an ion, and how we can deduce the charge on that ion. Give students some similar questions to try independently.</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do not realise that metal atoms would usually lose electrons. </a:t>
            </a:r>
            <a:r>
              <a:rPr lang="en-GB" i="1" dirty="0"/>
              <a:t>To fix-it, explain why it is that metal atoms lose electrons, and ensure that students can identify metal vs non-metal atoms</a:t>
            </a:r>
            <a:r>
              <a:rPr lang="en-GB" i="0" dirty="0"/>
              <a:t>. If students answer D, they are confused about how the gain or loss of electrons results in positive or negative ions. </a:t>
            </a:r>
            <a:r>
              <a:rPr lang="en-GB" i="1" dirty="0"/>
              <a:t>To fix-it, check that students recall that electrons have a negative charge. Help them to think about the transfer of electrons as the transfer of negative charges, so that getting negative charges results in the ion having a greater negative charge, and losing negative charges results in the ion having less of a negative charge (or more of a positive charge).</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 </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may be associating the charge of the ions with the subscript number in the empirical formula. </a:t>
            </a:r>
            <a:r>
              <a:rPr lang="en-GB" i="1" dirty="0"/>
              <a:t>To fix-it, work through a similar example question with students, narrating the thinking process along the way. Explain that the number (count) of positive and negative ions is what is used to determine the empirical formula. </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Exposition type: </a:t>
            </a:r>
            <a:r>
              <a:rPr lang="en-GB" dirty="0"/>
              <a:t>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dirty="0"/>
              <a:t>Students should be secure in answering these questions to be able to access the learning from the rest of this lesson.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Model teacher exposition:</a:t>
            </a:r>
          </a:p>
          <a:p>
            <a:pPr marL="0" lvl="0" indent="0" algn="l" rtl="0">
              <a:lnSpc>
                <a:spcPct val="100000"/>
              </a:lnSpc>
              <a:spcBef>
                <a:spcPts val="0"/>
              </a:spcBef>
              <a:spcAft>
                <a:spcPts val="0"/>
              </a:spcAft>
              <a:buSzPts val="1400"/>
              <a:buNone/>
            </a:pPr>
            <a:r>
              <a:rPr lang="en-GB" b="0" dirty="0"/>
              <a:t>Firstly, I want you to identify the ions that are present in these formulae. You do not need to know ion formulae off by heart – use the list of ions you have been provided.</a:t>
            </a:r>
          </a:p>
          <a:p>
            <a:pPr marL="0" lvl="0" indent="0" algn="l" rtl="0">
              <a:lnSpc>
                <a:spcPct val="100000"/>
              </a:lnSpc>
              <a:spcBef>
                <a:spcPts val="0"/>
              </a:spcBef>
              <a:spcAft>
                <a:spcPts val="0"/>
              </a:spcAft>
              <a:buSzPts val="1400"/>
              <a:buNone/>
            </a:pPr>
            <a:r>
              <a:rPr lang="en-GB" b="1" i="0" dirty="0"/>
              <a:t>Do one example on the board first, narrating your thought process out loud.</a:t>
            </a:r>
          </a:p>
          <a:p>
            <a:pPr marL="0" lvl="0" indent="0" algn="l" rtl="0">
              <a:lnSpc>
                <a:spcPct val="100000"/>
              </a:lnSpc>
              <a:spcBef>
                <a:spcPts val="0"/>
              </a:spcBef>
              <a:spcAft>
                <a:spcPts val="0"/>
              </a:spcAft>
              <a:buSzPts val="1400"/>
              <a:buNone/>
            </a:pPr>
            <a:r>
              <a:rPr lang="en-GB" b="0" i="0" dirty="0"/>
              <a:t>Next we will write down how many of each ion is needed to make the formula. If there is a subscript number that is in addition to the usual ion formula, that indicates that there is more than one of any type of ion.</a:t>
            </a:r>
          </a:p>
          <a:p>
            <a:pPr marL="0" lvl="0" indent="0" algn="l" rtl="0">
              <a:lnSpc>
                <a:spcPct val="100000"/>
              </a:lnSpc>
              <a:spcBef>
                <a:spcPts val="0"/>
              </a:spcBef>
              <a:spcAft>
                <a:spcPts val="0"/>
              </a:spcAft>
              <a:buSzPts val="1400"/>
              <a:buNone/>
            </a:pPr>
            <a:r>
              <a:rPr lang="en-GB" b="0" i="0" dirty="0"/>
              <a:t>So, for K</a:t>
            </a:r>
            <a:r>
              <a:rPr lang="en-GB" b="0" i="0" baseline="-25000" dirty="0"/>
              <a:t>2</a:t>
            </a:r>
            <a:r>
              <a:rPr lang="en-GB" b="0" i="0" baseline="0" dirty="0"/>
              <a:t>O, I know the ions in here are K</a:t>
            </a:r>
            <a:r>
              <a:rPr lang="en-GB" b="0" i="0" baseline="30000" dirty="0"/>
              <a:t>+</a:t>
            </a:r>
            <a:r>
              <a:rPr lang="en-GB" b="0" i="0" baseline="0" dirty="0"/>
              <a:t>, another K</a:t>
            </a:r>
            <a:r>
              <a:rPr lang="en-GB" b="0" i="0" baseline="30000" dirty="0"/>
              <a:t>+</a:t>
            </a:r>
            <a:r>
              <a:rPr lang="en-GB" b="0" i="0" baseline="0" dirty="0"/>
              <a:t> and O</a:t>
            </a:r>
            <a:r>
              <a:rPr lang="en-GB" b="0" i="0" baseline="30000" dirty="0"/>
              <a:t>2-</a:t>
            </a:r>
          </a:p>
          <a:p>
            <a:pPr marL="0" lvl="0" indent="0" algn="l" rtl="0">
              <a:lnSpc>
                <a:spcPct val="100000"/>
              </a:lnSpc>
              <a:spcBef>
                <a:spcPts val="0"/>
              </a:spcBef>
              <a:spcAft>
                <a:spcPts val="0"/>
              </a:spcAft>
              <a:buSzPts val="1400"/>
              <a:buNone/>
            </a:pPr>
            <a:r>
              <a:rPr lang="en-GB" b="0" i="1" baseline="0" dirty="0"/>
              <a:t>Think back to our lesson on ionic bonding. Why are there 2 potassium ions and only one oxygen ion in this example? </a:t>
            </a:r>
            <a:r>
              <a:rPr lang="en-GB" b="1" i="1" baseline="0" dirty="0"/>
              <a:t>Because two potassium ions are needed to neutralise (or cancel out) the oxide ion, which has a charge of 2-.</a:t>
            </a:r>
          </a:p>
          <a:p>
            <a:pPr marL="0" lvl="0" indent="0" algn="l" rtl="0">
              <a:lnSpc>
                <a:spcPct val="100000"/>
              </a:lnSpc>
              <a:spcBef>
                <a:spcPts val="0"/>
              </a:spcBef>
              <a:spcAft>
                <a:spcPts val="0"/>
              </a:spcAft>
              <a:buSzPts val="1400"/>
              <a:buNone/>
            </a:pPr>
            <a:endParaRPr lang="en-GB" b="1" i="1" baseline="0" dirty="0"/>
          </a:p>
          <a:p>
            <a:pPr marL="0" lvl="0" indent="0" algn="l" rtl="0">
              <a:lnSpc>
                <a:spcPct val="100000"/>
              </a:lnSpc>
              <a:spcBef>
                <a:spcPts val="0"/>
              </a:spcBef>
              <a:spcAft>
                <a:spcPts val="0"/>
              </a:spcAft>
              <a:buSzPts val="1400"/>
              <a:buNone/>
            </a:pPr>
            <a:r>
              <a:rPr lang="en-GB" b="0" i="0" baseline="0" dirty="0"/>
              <a:t>Looking at the table, I want you to remember that an electron has a negative charge.</a:t>
            </a:r>
          </a:p>
          <a:p>
            <a:pPr marL="0" lvl="0" indent="0" algn="l" rtl="0">
              <a:lnSpc>
                <a:spcPct val="100000"/>
              </a:lnSpc>
              <a:spcBef>
                <a:spcPts val="0"/>
              </a:spcBef>
              <a:spcAft>
                <a:spcPts val="0"/>
              </a:spcAft>
              <a:buSzPts val="1400"/>
              <a:buNone/>
            </a:pPr>
            <a:r>
              <a:rPr lang="en-GB" b="0" i="0" baseline="0" dirty="0"/>
              <a:t>So, if a neutral atom (neutral means no charge) gains electrons, it is gaining negative charges, and so it will end up being negatively charged.</a:t>
            </a:r>
          </a:p>
          <a:p>
            <a:pPr marL="0" lvl="0" indent="0" algn="l" rtl="0">
              <a:lnSpc>
                <a:spcPct val="100000"/>
              </a:lnSpc>
              <a:spcBef>
                <a:spcPts val="0"/>
              </a:spcBef>
              <a:spcAft>
                <a:spcPts val="0"/>
              </a:spcAft>
              <a:buSzPts val="1400"/>
              <a:buNone/>
            </a:pPr>
            <a:r>
              <a:rPr lang="en-GB" b="1" i="0" baseline="0" dirty="0"/>
              <a:t>It might help to draw the electronic configurations of these ions and imagine electrons being gained or lost, and the resulting charges.</a:t>
            </a:r>
          </a:p>
          <a:p>
            <a:pPr marL="0" lvl="0" indent="0" algn="l" rtl="0">
              <a:lnSpc>
                <a:spcPct val="100000"/>
              </a:lnSpc>
              <a:spcBef>
                <a:spcPts val="0"/>
              </a:spcBef>
              <a:spcAft>
                <a:spcPts val="0"/>
              </a:spcAft>
              <a:buSzPts val="1400"/>
              <a:buNone/>
            </a:pPr>
            <a:endParaRPr lang="en-GB" b="1" i="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362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Exposition type: </a:t>
            </a:r>
            <a:r>
              <a:rPr lang="en-GB" dirty="0"/>
              <a:t>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Model teacher exposition:</a:t>
            </a:r>
          </a:p>
          <a:p>
            <a:pPr marL="0" lvl="0" indent="0" algn="l" rtl="0">
              <a:lnSpc>
                <a:spcPct val="100000"/>
              </a:lnSpc>
              <a:spcBef>
                <a:spcPts val="0"/>
              </a:spcBef>
              <a:spcAft>
                <a:spcPts val="0"/>
              </a:spcAft>
              <a:buSzPts val="1400"/>
              <a:buNone/>
            </a:pPr>
            <a:r>
              <a:rPr lang="en-GB" b="0" dirty="0"/>
              <a:t>We are going to look at how to write ionic equations. These equations will become increasingly important as we work through this unit, so we want to ensure you are secure in writing these.</a:t>
            </a:r>
          </a:p>
          <a:p>
            <a:pPr marL="0" lvl="0" indent="0" algn="l" rtl="0">
              <a:lnSpc>
                <a:spcPct val="100000"/>
              </a:lnSpc>
              <a:spcBef>
                <a:spcPts val="0"/>
              </a:spcBef>
              <a:spcAft>
                <a:spcPts val="0"/>
              </a:spcAft>
              <a:buSzPts val="1400"/>
              <a:buNone/>
            </a:pPr>
            <a:r>
              <a:rPr lang="en-GB" b="0" i="0" dirty="0"/>
              <a:t>We can start with a regular chemical equation. </a:t>
            </a:r>
          </a:p>
          <a:p>
            <a:pPr marL="0" lvl="0" indent="0" algn="l" rtl="0">
              <a:lnSpc>
                <a:spcPct val="100000"/>
              </a:lnSpc>
              <a:spcBef>
                <a:spcPts val="0"/>
              </a:spcBef>
              <a:spcAft>
                <a:spcPts val="0"/>
              </a:spcAft>
              <a:buSzPts val="1400"/>
              <a:buNone/>
            </a:pPr>
            <a:r>
              <a:rPr lang="en-GB" b="0" i="1" dirty="0"/>
              <a:t>Just like we did earlier in the lesson, let’s first break up any of the aqueous substances into their ions – that’s step 1.</a:t>
            </a:r>
          </a:p>
          <a:p>
            <a:pPr marL="0" lvl="0" indent="0" algn="l" rtl="0">
              <a:lnSpc>
                <a:spcPct val="100000"/>
              </a:lnSpc>
              <a:spcBef>
                <a:spcPts val="0"/>
              </a:spcBef>
              <a:spcAft>
                <a:spcPts val="0"/>
              </a:spcAft>
              <a:buSzPts val="1400"/>
              <a:buNone/>
            </a:pPr>
            <a:r>
              <a:rPr lang="en-GB" b="0" i="0" dirty="0"/>
              <a:t>Use the list of ions that you have been provided to check the charges on each ion carefully, and make sure the state symbols are written.</a:t>
            </a:r>
          </a:p>
          <a:p>
            <a:pPr marL="0" lvl="0" indent="0" algn="l" rtl="0">
              <a:lnSpc>
                <a:spcPct val="100000"/>
              </a:lnSpc>
              <a:spcBef>
                <a:spcPts val="0"/>
              </a:spcBef>
              <a:spcAft>
                <a:spcPts val="0"/>
              </a:spcAft>
              <a:buSzPts val="1400"/>
              <a:buNone/>
            </a:pPr>
            <a:r>
              <a:rPr lang="en-GB" b="0" i="0" dirty="0"/>
              <a:t>When we break up an aqueous substance into its ions, each of those will also be aqueous, so just keep the same state symbol.</a:t>
            </a:r>
          </a:p>
          <a:p>
            <a:pPr marL="0" lvl="0" indent="0" algn="l" rtl="0">
              <a:lnSpc>
                <a:spcPct val="100000"/>
              </a:lnSpc>
              <a:spcBef>
                <a:spcPts val="0"/>
              </a:spcBef>
              <a:spcAft>
                <a:spcPts val="0"/>
              </a:spcAft>
              <a:buSzPts val="1400"/>
              <a:buNone/>
            </a:pPr>
            <a:r>
              <a:rPr lang="en-GB" b="0" i="0" dirty="0"/>
              <a:t>Now, look on each side of the equation (each side of the arrow).</a:t>
            </a:r>
          </a:p>
          <a:p>
            <a:pPr marL="0" lvl="0" indent="0" algn="l" rtl="0">
              <a:lnSpc>
                <a:spcPct val="100000"/>
              </a:lnSpc>
              <a:spcBef>
                <a:spcPts val="0"/>
              </a:spcBef>
              <a:spcAft>
                <a:spcPts val="0"/>
              </a:spcAft>
              <a:buSzPts val="1400"/>
              <a:buNone/>
            </a:pPr>
            <a:r>
              <a:rPr lang="en-GB" b="0" i="1" dirty="0"/>
              <a:t>Are there any species that are exactly the same on each side? </a:t>
            </a:r>
            <a:r>
              <a:rPr lang="en-GB" b="1" i="1" dirty="0"/>
              <a:t>Yes</a:t>
            </a:r>
          </a:p>
          <a:p>
            <a:pPr marL="0" lvl="0" indent="0" algn="l" rtl="0">
              <a:lnSpc>
                <a:spcPct val="100000"/>
              </a:lnSpc>
              <a:spcBef>
                <a:spcPts val="0"/>
              </a:spcBef>
              <a:spcAft>
                <a:spcPts val="0"/>
              </a:spcAft>
              <a:buSzPts val="1400"/>
              <a:buNone/>
            </a:pPr>
            <a:r>
              <a:rPr lang="en-GB" b="0" i="0" dirty="0"/>
              <a:t>These are called the spectator ions, and we don’t want these in our final equation. So I’m going to rewrite the equation without these.</a:t>
            </a:r>
          </a:p>
          <a:p>
            <a:pPr marL="0" lvl="0" indent="0" algn="l" rtl="0">
              <a:lnSpc>
                <a:spcPct val="100000"/>
              </a:lnSpc>
              <a:spcBef>
                <a:spcPts val="0"/>
              </a:spcBef>
              <a:spcAft>
                <a:spcPts val="0"/>
              </a:spcAft>
              <a:buSzPts val="1400"/>
              <a:buNone/>
            </a:pPr>
            <a:r>
              <a:rPr lang="en-GB" b="0" i="0" dirty="0"/>
              <a:t>Our final result is an ionic equation.</a:t>
            </a:r>
          </a:p>
          <a:p>
            <a:pPr marL="0" lvl="0" indent="0" algn="l" rtl="0">
              <a:lnSpc>
                <a:spcPct val="100000"/>
              </a:lnSpc>
              <a:spcBef>
                <a:spcPts val="0"/>
              </a:spcBef>
              <a:spcAft>
                <a:spcPts val="0"/>
              </a:spcAft>
              <a:buSzPts val="1400"/>
              <a:buNone/>
            </a:pPr>
            <a:endParaRPr lang="en-GB" b="1" i="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63761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56924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0161769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44947635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58043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1727524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100009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8544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61719720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7285169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68811940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094824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04760214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62518617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65233473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29695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987678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93573AAF-B387-14E0-4888-5569AC11E6DE}"/>
              </a:ext>
            </a:extLst>
          </p:cNvPr>
          <p:cNvSpPr txBox="1">
            <a:spLocks/>
          </p:cNvSpPr>
          <p:nvPr/>
        </p:nvSpPr>
        <p:spPr>
          <a:xfrm>
            <a:off x="369879" y="65193"/>
            <a:ext cx="10620000" cy="7200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800" dirty="0">
                <a:latin typeface="Century Gothic" panose="020B0502020202020204" pitchFamily="34" charset="0"/>
              </a:rPr>
              <a:t>What does an ionic equation show?</a:t>
            </a:r>
          </a:p>
        </p:txBody>
      </p:sp>
      <p:sp>
        <p:nvSpPr>
          <p:cNvPr id="33" name="TextBox 32">
            <a:extLst>
              <a:ext uri="{FF2B5EF4-FFF2-40B4-BE49-F238E27FC236}">
                <a16:creationId xmlns:a16="http://schemas.microsoft.com/office/drawing/2014/main" id="{0154A21A-8BBF-5B8C-556B-40DB97C15A02}"/>
              </a:ext>
            </a:extLst>
          </p:cNvPr>
          <p:cNvSpPr txBox="1"/>
          <p:nvPr/>
        </p:nvSpPr>
        <p:spPr>
          <a:xfrm>
            <a:off x="369879" y="1120728"/>
            <a:ext cx="1186661" cy="584775"/>
          </a:xfrm>
          <a:prstGeom prst="rect">
            <a:avLst/>
          </a:prstGeom>
          <a:noFill/>
        </p:spPr>
        <p:txBody>
          <a:bodyPr wrap="square" rtlCol="0">
            <a:spAutoFit/>
          </a:bodyPr>
          <a:lstStyle/>
          <a:p>
            <a:r>
              <a:rPr lang="en-US" sz="3200" dirty="0">
                <a:latin typeface="Century Gothic" panose="020B0502020202020204" pitchFamily="34" charset="0"/>
              </a:rPr>
              <a:t>Mg</a:t>
            </a:r>
            <a:r>
              <a:rPr lang="en-US" sz="3200" baseline="-25000" dirty="0">
                <a:latin typeface="Century Gothic" panose="020B0502020202020204" pitchFamily="34" charset="0"/>
              </a:rPr>
              <a:t>(s)</a:t>
            </a:r>
            <a:endParaRPr lang="en-US" sz="2400" baseline="-25000" dirty="0">
              <a:latin typeface="Century Gothic" panose="020B0502020202020204" pitchFamily="34" charset="0"/>
            </a:endParaRPr>
          </a:p>
        </p:txBody>
      </p:sp>
      <p:sp>
        <p:nvSpPr>
          <p:cNvPr id="6" name="TextBox 5">
            <a:extLst>
              <a:ext uri="{FF2B5EF4-FFF2-40B4-BE49-F238E27FC236}">
                <a16:creationId xmlns:a16="http://schemas.microsoft.com/office/drawing/2014/main" id="{8197AF8D-2CE7-8549-1AD9-9E132E947171}"/>
              </a:ext>
            </a:extLst>
          </p:cNvPr>
          <p:cNvSpPr txBox="1"/>
          <p:nvPr/>
        </p:nvSpPr>
        <p:spPr>
          <a:xfrm>
            <a:off x="192677" y="2055687"/>
            <a:ext cx="11060121" cy="1384995"/>
          </a:xfrm>
          <a:prstGeom prst="rect">
            <a:avLst/>
          </a:prstGeom>
          <a:noFill/>
        </p:spPr>
        <p:txBody>
          <a:bodyPr wrap="square" rtlCol="0">
            <a:spAutoFit/>
          </a:bodyPr>
          <a:lstStyle/>
          <a:p>
            <a:pPr marL="342900" indent="-342900">
              <a:buFont typeface="Arial" panose="020B0604020202020204" pitchFamily="34" charset="0"/>
              <a:buChar char="•"/>
            </a:pPr>
            <a:r>
              <a:rPr lang="en-GB" sz="2800" dirty="0">
                <a:latin typeface="Century Gothic" panose="020B0502020202020204" pitchFamily="34" charset="0"/>
              </a:rPr>
              <a:t>Magnesium </a:t>
            </a:r>
            <a:r>
              <a:rPr lang="en-GB" sz="2800" b="1" dirty="0">
                <a:latin typeface="Century Gothic" panose="020B0502020202020204" pitchFamily="34" charset="0"/>
              </a:rPr>
              <a:t>atoms</a:t>
            </a:r>
            <a:r>
              <a:rPr lang="en-GB" sz="2800" dirty="0">
                <a:latin typeface="Century Gothic" panose="020B0502020202020204" pitchFamily="34" charset="0"/>
              </a:rPr>
              <a:t> </a:t>
            </a:r>
            <a:r>
              <a:rPr lang="en-GB" sz="2800" u="sng" dirty="0">
                <a:latin typeface="Century Gothic" panose="020B0502020202020204" pitchFamily="34" charset="0"/>
              </a:rPr>
              <a:t>lose 2 electrons </a:t>
            </a:r>
            <a:r>
              <a:rPr lang="en-GB" sz="2800" dirty="0">
                <a:latin typeface="Century Gothic" panose="020B0502020202020204" pitchFamily="34" charset="0"/>
              </a:rPr>
              <a:t>to become positively charged </a:t>
            </a:r>
            <a:r>
              <a:rPr lang="en-GB" sz="2800" b="1" dirty="0">
                <a:latin typeface="Century Gothic" panose="020B0502020202020204" pitchFamily="34" charset="0"/>
              </a:rPr>
              <a:t>ions</a:t>
            </a:r>
          </a:p>
          <a:p>
            <a:pPr marL="342900" indent="-342900">
              <a:buFont typeface="Arial" panose="020B0604020202020204" pitchFamily="34" charset="0"/>
              <a:buChar char="•"/>
            </a:pPr>
            <a:r>
              <a:rPr lang="en-GB" sz="2800" dirty="0">
                <a:latin typeface="Century Gothic" panose="020B0502020202020204" pitchFamily="34" charset="0"/>
              </a:rPr>
              <a:t>This loss of electrons is called </a:t>
            </a:r>
            <a:r>
              <a:rPr lang="en-GB" sz="2800" b="1" dirty="0">
                <a:latin typeface="Century Gothic" panose="020B0502020202020204" pitchFamily="34" charset="0"/>
              </a:rPr>
              <a:t>oxidation</a:t>
            </a:r>
          </a:p>
        </p:txBody>
      </p:sp>
      <p:sp>
        <p:nvSpPr>
          <p:cNvPr id="7" name="TextBox 6">
            <a:extLst>
              <a:ext uri="{FF2B5EF4-FFF2-40B4-BE49-F238E27FC236}">
                <a16:creationId xmlns:a16="http://schemas.microsoft.com/office/drawing/2014/main" id="{C02203CD-310B-6FE6-7A84-24A9DB91FF62}"/>
              </a:ext>
            </a:extLst>
          </p:cNvPr>
          <p:cNvSpPr txBox="1"/>
          <p:nvPr/>
        </p:nvSpPr>
        <p:spPr>
          <a:xfrm>
            <a:off x="214680" y="4013923"/>
            <a:ext cx="10099240" cy="954107"/>
          </a:xfrm>
          <a:prstGeom prst="rect">
            <a:avLst/>
          </a:prstGeom>
          <a:noFill/>
        </p:spPr>
        <p:txBody>
          <a:bodyPr wrap="none" rtlCol="0">
            <a:spAutoFit/>
          </a:bodyPr>
          <a:lstStyle/>
          <a:p>
            <a:pPr marL="342900" indent="-342900">
              <a:buFont typeface="Arial" panose="020B0604020202020204" pitchFamily="34" charset="0"/>
              <a:buChar char="•"/>
            </a:pPr>
            <a:r>
              <a:rPr lang="en-GB" sz="2800" dirty="0">
                <a:latin typeface="Century Gothic" panose="020B0502020202020204" pitchFamily="34" charset="0"/>
              </a:rPr>
              <a:t>Copper </a:t>
            </a:r>
            <a:r>
              <a:rPr lang="en-GB" sz="2800" b="1" dirty="0">
                <a:latin typeface="Century Gothic" panose="020B0502020202020204" pitchFamily="34" charset="0"/>
              </a:rPr>
              <a:t>ions</a:t>
            </a:r>
            <a:r>
              <a:rPr lang="en-GB" sz="2800" dirty="0">
                <a:latin typeface="Century Gothic" panose="020B0502020202020204" pitchFamily="34" charset="0"/>
              </a:rPr>
              <a:t> </a:t>
            </a:r>
            <a:r>
              <a:rPr lang="en-GB" sz="2800" u="sng" dirty="0">
                <a:latin typeface="Century Gothic" panose="020B0502020202020204" pitchFamily="34" charset="0"/>
              </a:rPr>
              <a:t>gain 2 electrons </a:t>
            </a:r>
            <a:r>
              <a:rPr lang="en-GB" sz="2800" dirty="0">
                <a:latin typeface="Century Gothic" panose="020B0502020202020204" pitchFamily="34" charset="0"/>
              </a:rPr>
              <a:t>to become neutral </a:t>
            </a:r>
            <a:r>
              <a:rPr lang="en-GB" sz="2800" b="1" dirty="0">
                <a:latin typeface="Century Gothic" panose="020B0502020202020204" pitchFamily="34" charset="0"/>
              </a:rPr>
              <a:t>atoms</a:t>
            </a:r>
          </a:p>
          <a:p>
            <a:pPr marL="342900" indent="-342900">
              <a:buFont typeface="Arial" panose="020B0604020202020204" pitchFamily="34" charset="0"/>
              <a:buChar char="•"/>
            </a:pPr>
            <a:r>
              <a:rPr lang="en-GB" sz="2800" dirty="0">
                <a:latin typeface="Century Gothic" panose="020B0502020202020204" pitchFamily="34" charset="0"/>
              </a:rPr>
              <a:t>This gain of electrons is called </a:t>
            </a:r>
            <a:r>
              <a:rPr lang="en-GB" sz="2800" b="1" dirty="0">
                <a:latin typeface="Century Gothic" panose="020B0502020202020204" pitchFamily="34" charset="0"/>
              </a:rPr>
              <a:t>reduction</a:t>
            </a:r>
          </a:p>
        </p:txBody>
      </p:sp>
      <p:sp>
        <p:nvSpPr>
          <p:cNvPr id="9" name="TextBox 8">
            <a:extLst>
              <a:ext uri="{FF2B5EF4-FFF2-40B4-BE49-F238E27FC236}">
                <a16:creationId xmlns:a16="http://schemas.microsoft.com/office/drawing/2014/main" id="{963D57CA-A110-B214-7C71-DCFF273E1D50}"/>
              </a:ext>
            </a:extLst>
          </p:cNvPr>
          <p:cNvSpPr txBox="1"/>
          <p:nvPr/>
        </p:nvSpPr>
        <p:spPr>
          <a:xfrm>
            <a:off x="1556540" y="1145149"/>
            <a:ext cx="2200940" cy="584775"/>
          </a:xfrm>
          <a:prstGeom prst="rect">
            <a:avLst/>
          </a:prstGeom>
          <a:noFill/>
        </p:spPr>
        <p:txBody>
          <a:bodyPr wrap="square">
            <a:spAutoFit/>
          </a:bodyPr>
          <a:lstStyle/>
          <a:p>
            <a:r>
              <a:rPr lang="en-US" sz="3200" dirty="0">
                <a:latin typeface="Century Gothic" panose="020B0502020202020204" pitchFamily="34" charset="0"/>
              </a:rPr>
              <a:t>+ Cu</a:t>
            </a:r>
            <a:r>
              <a:rPr lang="en-US" sz="3200" baseline="30000" dirty="0">
                <a:latin typeface="Century Gothic" panose="020B0502020202020204" pitchFamily="34" charset="0"/>
              </a:rPr>
              <a:t>2+</a:t>
            </a:r>
            <a:r>
              <a:rPr lang="en-US" sz="3200" baseline="-25000" dirty="0">
                <a:latin typeface="Century Gothic" panose="020B0502020202020204" pitchFamily="34" charset="0"/>
              </a:rPr>
              <a:t>(aq)</a:t>
            </a:r>
            <a:endParaRPr lang="en-GB" sz="3200" dirty="0"/>
          </a:p>
        </p:txBody>
      </p:sp>
      <p:sp>
        <p:nvSpPr>
          <p:cNvPr id="11" name="TextBox 10">
            <a:extLst>
              <a:ext uri="{FF2B5EF4-FFF2-40B4-BE49-F238E27FC236}">
                <a16:creationId xmlns:a16="http://schemas.microsoft.com/office/drawing/2014/main" id="{89E1BC68-F25F-9B89-D9B8-8FEBB15DF35F}"/>
              </a:ext>
            </a:extLst>
          </p:cNvPr>
          <p:cNvSpPr txBox="1"/>
          <p:nvPr/>
        </p:nvSpPr>
        <p:spPr>
          <a:xfrm>
            <a:off x="4135170" y="1145148"/>
            <a:ext cx="1895747" cy="584775"/>
          </a:xfrm>
          <a:prstGeom prst="rect">
            <a:avLst/>
          </a:prstGeom>
          <a:noFill/>
        </p:spPr>
        <p:txBody>
          <a:bodyPr wrap="square">
            <a:spAutoFit/>
          </a:bodyPr>
          <a:lstStyle/>
          <a:p>
            <a:r>
              <a:rPr lang="en-GB" sz="3200" dirty="0">
                <a:latin typeface="Century Gothic" panose="020B0502020202020204" pitchFamily="34" charset="0"/>
              </a:rPr>
              <a:t>Mg</a:t>
            </a:r>
            <a:r>
              <a:rPr lang="en-GB" sz="3200" baseline="30000" dirty="0">
                <a:latin typeface="Century Gothic" panose="020B0502020202020204" pitchFamily="34" charset="0"/>
              </a:rPr>
              <a:t>2+</a:t>
            </a:r>
            <a:r>
              <a:rPr lang="en-GB" sz="3200" baseline="-25000" dirty="0">
                <a:latin typeface="Century Gothic" panose="020B0502020202020204" pitchFamily="34" charset="0"/>
              </a:rPr>
              <a:t>(aq) </a:t>
            </a:r>
            <a:endParaRPr lang="en-GB" sz="3200" dirty="0"/>
          </a:p>
        </p:txBody>
      </p:sp>
      <p:sp>
        <p:nvSpPr>
          <p:cNvPr id="13" name="TextBox 12">
            <a:extLst>
              <a:ext uri="{FF2B5EF4-FFF2-40B4-BE49-F238E27FC236}">
                <a16:creationId xmlns:a16="http://schemas.microsoft.com/office/drawing/2014/main" id="{6959128E-0754-FD3A-FA5C-3DCB35613415}"/>
              </a:ext>
            </a:extLst>
          </p:cNvPr>
          <p:cNvSpPr txBox="1"/>
          <p:nvPr/>
        </p:nvSpPr>
        <p:spPr>
          <a:xfrm>
            <a:off x="5804716" y="1145148"/>
            <a:ext cx="2200940" cy="584775"/>
          </a:xfrm>
          <a:prstGeom prst="rect">
            <a:avLst/>
          </a:prstGeom>
          <a:noFill/>
        </p:spPr>
        <p:txBody>
          <a:bodyPr wrap="square">
            <a:spAutoFit/>
          </a:bodyPr>
          <a:lstStyle/>
          <a:p>
            <a:r>
              <a:rPr lang="en-GB" sz="3200" dirty="0">
                <a:latin typeface="Century Gothic" panose="020B0502020202020204" pitchFamily="34" charset="0"/>
              </a:rPr>
              <a:t>+ Cu</a:t>
            </a:r>
            <a:r>
              <a:rPr lang="en-GB" sz="3200" baseline="-25000" dirty="0">
                <a:latin typeface="Century Gothic" panose="020B0502020202020204" pitchFamily="34" charset="0"/>
              </a:rPr>
              <a:t>(s)</a:t>
            </a:r>
            <a:r>
              <a:rPr lang="en-US" sz="3200" baseline="-25000" dirty="0">
                <a:latin typeface="Century Gothic" panose="020B0502020202020204" pitchFamily="34" charset="0"/>
              </a:rPr>
              <a:t> </a:t>
            </a:r>
            <a:endParaRPr lang="en-GB" sz="3200" dirty="0"/>
          </a:p>
        </p:txBody>
      </p:sp>
      <p:sp>
        <p:nvSpPr>
          <p:cNvPr id="15" name="TextBox 14">
            <a:extLst>
              <a:ext uri="{FF2B5EF4-FFF2-40B4-BE49-F238E27FC236}">
                <a16:creationId xmlns:a16="http://schemas.microsoft.com/office/drawing/2014/main" id="{EA95D03D-424D-11E0-B9B0-B6D659BA6407}"/>
              </a:ext>
            </a:extLst>
          </p:cNvPr>
          <p:cNvSpPr txBox="1"/>
          <p:nvPr/>
        </p:nvSpPr>
        <p:spPr>
          <a:xfrm>
            <a:off x="3451393" y="1120728"/>
            <a:ext cx="684671" cy="584775"/>
          </a:xfrm>
          <a:prstGeom prst="rect">
            <a:avLst/>
          </a:prstGeom>
          <a:noFill/>
        </p:spPr>
        <p:txBody>
          <a:bodyPr wrap="square">
            <a:spAutoFit/>
          </a:bodyPr>
          <a:lstStyle/>
          <a:p>
            <a:r>
              <a:rPr lang="en-GB" sz="3200" dirty="0">
                <a:latin typeface="Century Gothic" panose="020B0502020202020204" pitchFamily="34" charset="0"/>
              </a:rPr>
              <a:t>→</a:t>
            </a:r>
            <a:endParaRPr lang="en-GB" sz="3200" dirty="0"/>
          </a:p>
        </p:txBody>
      </p:sp>
      <p:sp>
        <p:nvSpPr>
          <p:cNvPr id="16" name="TextBox 15">
            <a:extLst>
              <a:ext uri="{FF2B5EF4-FFF2-40B4-BE49-F238E27FC236}">
                <a16:creationId xmlns:a16="http://schemas.microsoft.com/office/drawing/2014/main" id="{C6ED3485-C492-B3D5-A49A-A679FB56AEFD}"/>
              </a:ext>
            </a:extLst>
          </p:cNvPr>
          <p:cNvSpPr txBox="1"/>
          <p:nvPr/>
        </p:nvSpPr>
        <p:spPr>
          <a:xfrm>
            <a:off x="530804" y="3495955"/>
            <a:ext cx="4984784" cy="461665"/>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Oxidation </a:t>
            </a:r>
            <a:r>
              <a:rPr lang="en-GB" sz="2400" dirty="0">
                <a:latin typeface="Century Gothic" panose="020B0502020202020204" pitchFamily="34" charset="0"/>
              </a:rPr>
              <a:t>is the loss of electrons</a:t>
            </a:r>
          </a:p>
        </p:txBody>
      </p:sp>
      <p:sp>
        <p:nvSpPr>
          <p:cNvPr id="17" name="TextBox 16">
            <a:extLst>
              <a:ext uri="{FF2B5EF4-FFF2-40B4-BE49-F238E27FC236}">
                <a16:creationId xmlns:a16="http://schemas.microsoft.com/office/drawing/2014/main" id="{4AD93468-C644-E5E0-2B70-CB5A444F3231}"/>
              </a:ext>
            </a:extLst>
          </p:cNvPr>
          <p:cNvSpPr txBox="1"/>
          <p:nvPr/>
        </p:nvSpPr>
        <p:spPr>
          <a:xfrm>
            <a:off x="530804" y="5099294"/>
            <a:ext cx="5096710" cy="461665"/>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Reduction </a:t>
            </a:r>
            <a:r>
              <a:rPr lang="en-GB" sz="2400" dirty="0">
                <a:latin typeface="Century Gothic" panose="020B0502020202020204" pitchFamily="34" charset="0"/>
              </a:rPr>
              <a:t>is the gain of electrons</a:t>
            </a:r>
          </a:p>
        </p:txBody>
      </p:sp>
      <p:sp>
        <p:nvSpPr>
          <p:cNvPr id="18" name="TextBox 17">
            <a:extLst>
              <a:ext uri="{FF2B5EF4-FFF2-40B4-BE49-F238E27FC236}">
                <a16:creationId xmlns:a16="http://schemas.microsoft.com/office/drawing/2014/main" id="{26301CE1-F604-3D77-7B60-8CC74F91D891}"/>
              </a:ext>
            </a:extLst>
          </p:cNvPr>
          <p:cNvSpPr txBox="1"/>
          <p:nvPr/>
        </p:nvSpPr>
        <p:spPr>
          <a:xfrm>
            <a:off x="530804" y="5712851"/>
            <a:ext cx="10547823" cy="830997"/>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A redox reaction </a:t>
            </a:r>
            <a:r>
              <a:rPr lang="en-GB" sz="2400" dirty="0">
                <a:latin typeface="Century Gothic" panose="020B0502020202020204" pitchFamily="34" charset="0"/>
              </a:rPr>
              <a:t>is one in which oxidation and reduction take place at the same time</a:t>
            </a:r>
          </a:p>
        </p:txBody>
      </p:sp>
    </p:spTree>
    <p:extLst>
      <p:ext uri="{BB962C8B-B14F-4D97-AF65-F5344CB8AC3E}">
        <p14:creationId xmlns:p14="http://schemas.microsoft.com/office/powerpoint/2010/main" val="131083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11"/>
                                        </p:tgtEl>
                                        <p:attrNameLst>
                                          <p:attrName>style.color</p:attrName>
                                        </p:attrNameLst>
                                      </p:cBhvr>
                                      <p:to>
                                        <a:srgbClr val="7030A0"/>
                                      </p:to>
                                    </p:animClr>
                                  </p:childTnLst>
                                </p:cTn>
                              </p:par>
                              <p:par>
                                <p:cTn id="7" presetID="3" presetClass="emph" presetSubtype="2" fill="hold" grpId="0" nodeType="withEffect">
                                  <p:stCondLst>
                                    <p:cond delay="0"/>
                                  </p:stCondLst>
                                  <p:childTnLst>
                                    <p:animClr clrSpc="rgb" dir="cw">
                                      <p:cBhvr override="childStyle">
                                        <p:cTn id="8" dur="2000" fill="hold"/>
                                        <p:tgtEl>
                                          <p:spTgt spid="15"/>
                                        </p:tgtEl>
                                        <p:attrNameLst>
                                          <p:attrName>style.color</p:attrName>
                                        </p:attrNameLst>
                                      </p:cBhvr>
                                      <p:to>
                                        <a:srgbClr val="7030A0"/>
                                      </p:to>
                                    </p:animClr>
                                  </p:childTnLst>
                                </p:cTn>
                              </p:par>
                              <p:par>
                                <p:cTn id="9" presetID="3" presetClass="emph" presetSubtype="2" fill="hold" grpId="0" nodeType="withEffect">
                                  <p:stCondLst>
                                    <p:cond delay="0"/>
                                  </p:stCondLst>
                                  <p:childTnLst>
                                    <p:animClr clrSpc="rgb" dir="cw">
                                      <p:cBhvr override="childStyle">
                                        <p:cTn id="10" dur="2000" fill="hold"/>
                                        <p:tgtEl>
                                          <p:spTgt spid="33"/>
                                        </p:tgtEl>
                                        <p:attrNameLst>
                                          <p:attrName>style.color</p:attrName>
                                        </p:attrNameLst>
                                      </p:cBhvr>
                                      <p:to>
                                        <a:srgbClr val="7030A0"/>
                                      </p:to>
                                    </p:animClr>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0" nodeType="clickEffect">
                                  <p:stCondLst>
                                    <p:cond delay="0"/>
                                  </p:stCondLst>
                                  <p:childTnLst>
                                    <p:animClr clrSpc="rgb" dir="cw">
                                      <p:cBhvr override="childStyle">
                                        <p:cTn id="29" dur="2000" fill="hold"/>
                                        <p:tgtEl>
                                          <p:spTgt spid="9"/>
                                        </p:tgtEl>
                                        <p:attrNameLst>
                                          <p:attrName>style.color</p:attrName>
                                        </p:attrNameLst>
                                      </p:cBhvr>
                                      <p:to>
                                        <a:srgbClr val="00B050"/>
                                      </p:to>
                                    </p:animClr>
                                  </p:childTnLst>
                                </p:cTn>
                              </p:par>
                              <p:par>
                                <p:cTn id="30" presetID="3" presetClass="emph" presetSubtype="2" fill="hold" grpId="1" nodeType="withEffect">
                                  <p:stCondLst>
                                    <p:cond delay="0"/>
                                  </p:stCondLst>
                                  <p:childTnLst>
                                    <p:animClr clrSpc="rgb" dir="cw">
                                      <p:cBhvr override="childStyle">
                                        <p:cTn id="31" dur="2000" fill="hold"/>
                                        <p:tgtEl>
                                          <p:spTgt spid="15"/>
                                        </p:tgtEl>
                                        <p:attrNameLst>
                                          <p:attrName>style.color</p:attrName>
                                        </p:attrNameLst>
                                      </p:cBhvr>
                                      <p:to>
                                        <a:srgbClr val="00B050"/>
                                      </p:to>
                                    </p:animClr>
                                  </p:childTnLst>
                                </p:cTn>
                              </p:par>
                              <p:par>
                                <p:cTn id="32" presetID="3" presetClass="emph" presetSubtype="2" fill="hold" grpId="0" nodeType="withEffect">
                                  <p:stCondLst>
                                    <p:cond delay="0"/>
                                  </p:stCondLst>
                                  <p:childTnLst>
                                    <p:animClr clrSpc="rgb" dir="cw">
                                      <p:cBhvr override="childStyle">
                                        <p:cTn id="33" dur="2000" fill="hold"/>
                                        <p:tgtEl>
                                          <p:spTgt spid="13"/>
                                        </p:tgtEl>
                                        <p:attrNameLst>
                                          <p:attrName>style.color</p:attrName>
                                        </p:attrNameLst>
                                      </p:cBhvr>
                                      <p:to>
                                        <a:srgbClr val="00B050"/>
                                      </p:to>
                                    </p:animClr>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Effect transition="in" filter="fade">
                                      <p:cBhvr>
                                        <p:cTn id="38" dur="500"/>
                                        <p:tgtEl>
                                          <p:spTgt spid="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Effect transition="in" filter="fade">
                                      <p:cBhvr>
                                        <p:cTn id="43" dur="500"/>
                                        <p:tgtEl>
                                          <p:spTgt spid="7">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9" grpId="0"/>
      <p:bldP spid="11" grpId="0"/>
      <p:bldP spid="13" grpId="0"/>
      <p:bldP spid="15" grpId="0"/>
      <p:bldP spid="15" grpId="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C4BA4A9-D707-0263-FD4D-35A07472027A}"/>
              </a:ext>
            </a:extLst>
          </p:cNvPr>
          <p:cNvSpPr>
            <a:spLocks noGrp="1"/>
          </p:cNvSpPr>
          <p:nvPr>
            <p:ph type="title"/>
          </p:nvPr>
        </p:nvSpPr>
        <p:spPr>
          <a:xfrm>
            <a:off x="540000" y="466081"/>
            <a:ext cx="10620000" cy="720000"/>
          </a:xfrm>
        </p:spPr>
        <p:txBody>
          <a:bodyPr/>
          <a:lstStyle/>
          <a:p>
            <a:r>
              <a:rPr lang="en-GB" dirty="0">
                <a:latin typeface="Century Gothic" panose="020B0502020202020204" pitchFamily="34" charset="0"/>
              </a:rPr>
              <a:t>With your partner, write an ionic equation for the chemical reaction below.</a:t>
            </a:r>
          </a:p>
        </p:txBody>
      </p:sp>
      <p:sp>
        <p:nvSpPr>
          <p:cNvPr id="5" name="TextBox 4">
            <a:extLst>
              <a:ext uri="{FF2B5EF4-FFF2-40B4-BE49-F238E27FC236}">
                <a16:creationId xmlns:a16="http://schemas.microsoft.com/office/drawing/2014/main" id="{F60FB37C-11DA-3F62-715A-CD5D5691EC4B}"/>
              </a:ext>
            </a:extLst>
          </p:cNvPr>
          <p:cNvSpPr txBox="1"/>
          <p:nvPr/>
        </p:nvSpPr>
        <p:spPr>
          <a:xfrm>
            <a:off x="1412206" y="1247918"/>
            <a:ext cx="8875587" cy="1200329"/>
          </a:xfrm>
          <a:prstGeom prst="rect">
            <a:avLst/>
          </a:prstGeom>
          <a:noFill/>
        </p:spPr>
        <p:txBody>
          <a:bodyPr wrap="square" rtlCol="0">
            <a:spAutoFit/>
          </a:bodyPr>
          <a:lstStyle/>
          <a:p>
            <a:endParaRPr lang="en-US" sz="3200" dirty="0">
              <a:latin typeface="Century Gothic" panose="020B0502020202020204" pitchFamily="34" charset="0"/>
            </a:endParaRPr>
          </a:p>
          <a:p>
            <a:r>
              <a:rPr lang="en-US" sz="4000" dirty="0">
                <a:latin typeface="Century Gothic" panose="020B0502020202020204" pitchFamily="34" charset="0"/>
              </a:rPr>
              <a:t>2Na</a:t>
            </a:r>
            <a:r>
              <a:rPr lang="en-US" sz="4000" baseline="-25000" dirty="0">
                <a:latin typeface="Century Gothic" panose="020B0502020202020204" pitchFamily="34" charset="0"/>
              </a:rPr>
              <a:t>(s) </a:t>
            </a:r>
            <a:r>
              <a:rPr lang="en-US" sz="4000" dirty="0">
                <a:latin typeface="Century Gothic" panose="020B0502020202020204" pitchFamily="34" charset="0"/>
              </a:rPr>
              <a:t>+ CaO</a:t>
            </a:r>
            <a:r>
              <a:rPr lang="en-US" sz="4000" baseline="-25000" dirty="0">
                <a:latin typeface="Century Gothic" panose="020B0502020202020204" pitchFamily="34" charset="0"/>
              </a:rPr>
              <a:t>(aq) </a:t>
            </a:r>
            <a:r>
              <a:rPr lang="en-GB" sz="4000" dirty="0">
                <a:latin typeface="Century Gothic" panose="020B0502020202020204" pitchFamily="34" charset="0"/>
              </a:rPr>
              <a:t>→ Na</a:t>
            </a:r>
            <a:r>
              <a:rPr lang="en-GB" sz="4000" baseline="-25000" dirty="0">
                <a:latin typeface="Century Gothic" panose="020B0502020202020204" pitchFamily="34" charset="0"/>
              </a:rPr>
              <a:t>2</a:t>
            </a:r>
            <a:r>
              <a:rPr lang="en-GB" sz="4000" dirty="0">
                <a:latin typeface="Century Gothic" panose="020B0502020202020204" pitchFamily="34" charset="0"/>
              </a:rPr>
              <a:t>O</a:t>
            </a:r>
            <a:r>
              <a:rPr lang="en-GB" sz="4000" baseline="-25000" dirty="0">
                <a:latin typeface="Century Gothic" panose="020B0502020202020204" pitchFamily="34" charset="0"/>
              </a:rPr>
              <a:t>(aq) </a:t>
            </a:r>
            <a:r>
              <a:rPr lang="en-GB" sz="4000" dirty="0">
                <a:latin typeface="Century Gothic" panose="020B0502020202020204" pitchFamily="34" charset="0"/>
              </a:rPr>
              <a:t>+ Ca</a:t>
            </a:r>
            <a:r>
              <a:rPr lang="en-GB" sz="4000" baseline="-25000" dirty="0">
                <a:latin typeface="Century Gothic" panose="020B0502020202020204" pitchFamily="34" charset="0"/>
              </a:rPr>
              <a:t>(s</a:t>
            </a:r>
            <a:r>
              <a:rPr lang="en-GB" sz="3200" baseline="-25000" dirty="0">
                <a:latin typeface="Century Gothic" panose="020B0502020202020204" pitchFamily="34" charset="0"/>
              </a:rPr>
              <a:t>)</a:t>
            </a:r>
            <a:r>
              <a:rPr lang="en-US" sz="3200" baseline="-25000" dirty="0">
                <a:latin typeface="Century Gothic" panose="020B0502020202020204" pitchFamily="34" charset="0"/>
              </a:rPr>
              <a:t> </a:t>
            </a:r>
          </a:p>
        </p:txBody>
      </p:sp>
      <p:sp>
        <p:nvSpPr>
          <p:cNvPr id="7" name="TextBox 6">
            <a:extLst>
              <a:ext uri="{FF2B5EF4-FFF2-40B4-BE49-F238E27FC236}">
                <a16:creationId xmlns:a16="http://schemas.microsoft.com/office/drawing/2014/main" id="{C457A89C-57AB-F5A2-DD5E-750741A5C39C}"/>
              </a:ext>
            </a:extLst>
          </p:cNvPr>
          <p:cNvSpPr txBox="1"/>
          <p:nvPr/>
        </p:nvSpPr>
        <p:spPr>
          <a:xfrm>
            <a:off x="540000" y="4915878"/>
            <a:ext cx="8494633" cy="461665"/>
          </a:xfrm>
          <a:prstGeom prst="rect">
            <a:avLst/>
          </a:prstGeom>
          <a:noFill/>
        </p:spPr>
        <p:txBody>
          <a:bodyPr wrap="none" rtlCol="0">
            <a:spAutoFit/>
          </a:bodyPr>
          <a:lstStyle/>
          <a:p>
            <a:r>
              <a:rPr lang="en-GB" sz="2400" b="1" dirty="0">
                <a:latin typeface="Century Gothic" panose="020B0502020202020204" pitchFamily="34" charset="0"/>
              </a:rPr>
              <a:t>Discuss which species is oxidised and which is reduced.</a:t>
            </a:r>
          </a:p>
        </p:txBody>
      </p:sp>
      <p:sp>
        <p:nvSpPr>
          <p:cNvPr id="8" name="TextBox 7">
            <a:extLst>
              <a:ext uri="{FF2B5EF4-FFF2-40B4-BE49-F238E27FC236}">
                <a16:creationId xmlns:a16="http://schemas.microsoft.com/office/drawing/2014/main" id="{8D86CF03-78EF-9765-7F03-4757FD5381F3}"/>
              </a:ext>
            </a:extLst>
          </p:cNvPr>
          <p:cNvSpPr txBox="1"/>
          <p:nvPr/>
        </p:nvSpPr>
        <p:spPr>
          <a:xfrm>
            <a:off x="757714" y="2579731"/>
            <a:ext cx="11016343" cy="954107"/>
          </a:xfrm>
          <a:prstGeom prst="rect">
            <a:avLst/>
          </a:prstGeom>
          <a:noFill/>
        </p:spPr>
        <p:txBody>
          <a:bodyPr wrap="square" rtlCol="0">
            <a:spAutoFit/>
          </a:bodyPr>
          <a:lstStyle/>
          <a:p>
            <a:endParaRPr lang="en-US" sz="2400" b="1" dirty="0">
              <a:solidFill>
                <a:schemeClr val="accent2">
                  <a:lumMod val="60000"/>
                  <a:lumOff val="40000"/>
                </a:schemeClr>
              </a:solidFill>
              <a:latin typeface="Century Gothic" panose="020B0502020202020204" pitchFamily="34" charset="0"/>
            </a:endParaRPr>
          </a:p>
          <a:p>
            <a:r>
              <a:rPr lang="en-US" sz="3200" b="1" dirty="0">
                <a:solidFill>
                  <a:schemeClr val="accent2">
                    <a:lumMod val="60000"/>
                    <a:lumOff val="40000"/>
                  </a:schemeClr>
                </a:solidFill>
                <a:latin typeface="Century Gothic" panose="020B0502020202020204" pitchFamily="34" charset="0"/>
              </a:rPr>
              <a:t>2Na</a:t>
            </a:r>
            <a:r>
              <a:rPr lang="en-US" sz="3200" b="1" baseline="-25000" dirty="0">
                <a:solidFill>
                  <a:schemeClr val="accent2">
                    <a:lumMod val="60000"/>
                    <a:lumOff val="40000"/>
                  </a:schemeClr>
                </a:solidFill>
                <a:latin typeface="Century Gothic" panose="020B0502020202020204" pitchFamily="34" charset="0"/>
              </a:rPr>
              <a:t>(s) </a:t>
            </a:r>
            <a:r>
              <a:rPr lang="en-US" sz="3200" b="1" dirty="0">
                <a:solidFill>
                  <a:schemeClr val="accent2">
                    <a:lumMod val="60000"/>
                    <a:lumOff val="40000"/>
                  </a:schemeClr>
                </a:solidFill>
                <a:latin typeface="Century Gothic" panose="020B0502020202020204" pitchFamily="34" charset="0"/>
              </a:rPr>
              <a:t>+ Ca</a:t>
            </a:r>
            <a:r>
              <a:rPr lang="en-US" sz="3200" b="1" baseline="30000" dirty="0">
                <a:solidFill>
                  <a:schemeClr val="accent2">
                    <a:lumMod val="60000"/>
                    <a:lumOff val="40000"/>
                  </a:schemeClr>
                </a:solidFill>
                <a:latin typeface="Century Gothic" panose="020B0502020202020204" pitchFamily="34" charset="0"/>
              </a:rPr>
              <a:t>2+</a:t>
            </a:r>
            <a:r>
              <a:rPr lang="en-US" sz="3200" b="1" baseline="-25000" dirty="0">
                <a:solidFill>
                  <a:schemeClr val="accent2">
                    <a:lumMod val="60000"/>
                    <a:lumOff val="40000"/>
                  </a:schemeClr>
                </a:solidFill>
                <a:latin typeface="Century Gothic" panose="020B0502020202020204" pitchFamily="34" charset="0"/>
              </a:rPr>
              <a:t>(aq) </a:t>
            </a:r>
            <a:r>
              <a:rPr lang="en-US" sz="3200" b="1" dirty="0">
                <a:solidFill>
                  <a:schemeClr val="accent2">
                    <a:lumMod val="60000"/>
                    <a:lumOff val="40000"/>
                  </a:schemeClr>
                </a:solidFill>
                <a:latin typeface="Century Gothic" panose="020B0502020202020204" pitchFamily="34" charset="0"/>
              </a:rPr>
              <a:t>+ O</a:t>
            </a:r>
            <a:r>
              <a:rPr lang="en-US" sz="3200" b="1" baseline="30000" dirty="0">
                <a:solidFill>
                  <a:schemeClr val="accent2">
                    <a:lumMod val="60000"/>
                    <a:lumOff val="40000"/>
                  </a:schemeClr>
                </a:solidFill>
                <a:latin typeface="Century Gothic" panose="020B0502020202020204" pitchFamily="34" charset="0"/>
              </a:rPr>
              <a:t>2-</a:t>
            </a:r>
            <a:r>
              <a:rPr lang="en-US" sz="3200" b="1" baseline="-25000" dirty="0">
                <a:solidFill>
                  <a:schemeClr val="accent2">
                    <a:lumMod val="60000"/>
                    <a:lumOff val="40000"/>
                  </a:schemeClr>
                </a:solidFill>
                <a:latin typeface="Century Gothic" panose="020B0502020202020204" pitchFamily="34" charset="0"/>
              </a:rPr>
              <a:t>(aq) </a:t>
            </a:r>
            <a:r>
              <a:rPr lang="en-GB" sz="3200" b="1" dirty="0">
                <a:solidFill>
                  <a:schemeClr val="accent2">
                    <a:lumMod val="60000"/>
                    <a:lumOff val="40000"/>
                  </a:schemeClr>
                </a:solidFill>
                <a:latin typeface="Century Gothic" panose="020B0502020202020204" pitchFamily="34" charset="0"/>
              </a:rPr>
              <a:t>→ 2Na</a:t>
            </a:r>
            <a:r>
              <a:rPr lang="en-GB" sz="3200" b="1" baseline="30000" dirty="0">
                <a:solidFill>
                  <a:schemeClr val="accent2">
                    <a:lumMod val="60000"/>
                    <a:lumOff val="40000"/>
                  </a:schemeClr>
                </a:solidFill>
                <a:latin typeface="Century Gothic" panose="020B0502020202020204" pitchFamily="34" charset="0"/>
              </a:rPr>
              <a:t>+</a:t>
            </a:r>
            <a:r>
              <a:rPr lang="en-GB" sz="3200" b="1" baseline="-25000" dirty="0">
                <a:solidFill>
                  <a:schemeClr val="accent2">
                    <a:lumMod val="60000"/>
                    <a:lumOff val="40000"/>
                  </a:schemeClr>
                </a:solidFill>
                <a:latin typeface="Century Gothic" panose="020B0502020202020204" pitchFamily="34" charset="0"/>
              </a:rPr>
              <a:t>(aq)</a:t>
            </a:r>
            <a:r>
              <a:rPr lang="en-GB" sz="3200" b="1" dirty="0">
                <a:solidFill>
                  <a:schemeClr val="accent2">
                    <a:lumMod val="60000"/>
                    <a:lumOff val="40000"/>
                  </a:schemeClr>
                </a:solidFill>
                <a:latin typeface="Century Gothic" panose="020B0502020202020204" pitchFamily="34" charset="0"/>
              </a:rPr>
              <a:t>+ O</a:t>
            </a:r>
            <a:r>
              <a:rPr lang="en-GB" sz="3200" b="1" baseline="30000" dirty="0">
                <a:solidFill>
                  <a:schemeClr val="accent2">
                    <a:lumMod val="60000"/>
                    <a:lumOff val="40000"/>
                  </a:schemeClr>
                </a:solidFill>
                <a:latin typeface="Century Gothic" panose="020B0502020202020204" pitchFamily="34" charset="0"/>
              </a:rPr>
              <a:t>2-</a:t>
            </a:r>
            <a:r>
              <a:rPr lang="en-GB" sz="3200" b="1" baseline="-25000" dirty="0">
                <a:solidFill>
                  <a:schemeClr val="accent2">
                    <a:lumMod val="60000"/>
                    <a:lumOff val="40000"/>
                  </a:schemeClr>
                </a:solidFill>
                <a:latin typeface="Century Gothic" panose="020B0502020202020204" pitchFamily="34" charset="0"/>
              </a:rPr>
              <a:t>(aq) </a:t>
            </a:r>
            <a:r>
              <a:rPr lang="en-GB" sz="3200" b="1" dirty="0">
                <a:solidFill>
                  <a:schemeClr val="accent2">
                    <a:lumMod val="60000"/>
                    <a:lumOff val="40000"/>
                  </a:schemeClr>
                </a:solidFill>
                <a:latin typeface="Century Gothic" panose="020B0502020202020204" pitchFamily="34" charset="0"/>
              </a:rPr>
              <a:t>+ Ca</a:t>
            </a:r>
            <a:r>
              <a:rPr lang="en-GB" sz="3200" b="1" baseline="-25000" dirty="0">
                <a:solidFill>
                  <a:schemeClr val="accent2">
                    <a:lumMod val="60000"/>
                    <a:lumOff val="40000"/>
                  </a:schemeClr>
                </a:solidFill>
                <a:latin typeface="Century Gothic" panose="020B0502020202020204" pitchFamily="34" charset="0"/>
              </a:rPr>
              <a:t>(s</a:t>
            </a:r>
            <a:r>
              <a:rPr lang="en-GB" sz="2400" b="1" baseline="-25000" dirty="0">
                <a:solidFill>
                  <a:schemeClr val="accent2">
                    <a:lumMod val="60000"/>
                    <a:lumOff val="40000"/>
                  </a:schemeClr>
                </a:solidFill>
                <a:latin typeface="Century Gothic" panose="020B0502020202020204" pitchFamily="34" charset="0"/>
              </a:rPr>
              <a:t>)</a:t>
            </a:r>
            <a:r>
              <a:rPr lang="en-US" sz="2400" b="1" baseline="-25000" dirty="0">
                <a:solidFill>
                  <a:schemeClr val="accent2">
                    <a:lumMod val="60000"/>
                    <a:lumOff val="40000"/>
                  </a:schemeClr>
                </a:solidFill>
                <a:latin typeface="Century Gothic" panose="020B0502020202020204" pitchFamily="34" charset="0"/>
              </a:rPr>
              <a:t> </a:t>
            </a:r>
          </a:p>
        </p:txBody>
      </p:sp>
      <p:sp>
        <p:nvSpPr>
          <p:cNvPr id="9" name="TextBox 8">
            <a:extLst>
              <a:ext uri="{FF2B5EF4-FFF2-40B4-BE49-F238E27FC236}">
                <a16:creationId xmlns:a16="http://schemas.microsoft.com/office/drawing/2014/main" id="{455156AD-66D0-0E60-0929-7CC8575EF59A}"/>
              </a:ext>
            </a:extLst>
          </p:cNvPr>
          <p:cNvSpPr txBox="1"/>
          <p:nvPr/>
        </p:nvSpPr>
        <p:spPr>
          <a:xfrm>
            <a:off x="2286000" y="3631957"/>
            <a:ext cx="6841066" cy="954107"/>
          </a:xfrm>
          <a:prstGeom prst="rect">
            <a:avLst/>
          </a:prstGeom>
          <a:noFill/>
        </p:spPr>
        <p:txBody>
          <a:bodyPr wrap="square" rtlCol="0">
            <a:spAutoFit/>
          </a:bodyPr>
          <a:lstStyle/>
          <a:p>
            <a:endParaRPr lang="en-US" sz="2400" b="1" dirty="0">
              <a:solidFill>
                <a:schemeClr val="accent2">
                  <a:lumMod val="60000"/>
                  <a:lumOff val="40000"/>
                </a:schemeClr>
              </a:solidFill>
              <a:latin typeface="Century Gothic" panose="020B0502020202020204" pitchFamily="34" charset="0"/>
            </a:endParaRPr>
          </a:p>
          <a:p>
            <a:r>
              <a:rPr lang="en-US" sz="3200" b="1" dirty="0">
                <a:solidFill>
                  <a:schemeClr val="accent2">
                    <a:lumMod val="60000"/>
                    <a:lumOff val="40000"/>
                  </a:schemeClr>
                </a:solidFill>
                <a:latin typeface="Century Gothic" panose="020B0502020202020204" pitchFamily="34" charset="0"/>
              </a:rPr>
              <a:t>2Na</a:t>
            </a:r>
            <a:r>
              <a:rPr lang="en-US" sz="3200" b="1" baseline="-25000" dirty="0">
                <a:solidFill>
                  <a:schemeClr val="accent2">
                    <a:lumMod val="60000"/>
                    <a:lumOff val="40000"/>
                  </a:schemeClr>
                </a:solidFill>
                <a:latin typeface="Century Gothic" panose="020B0502020202020204" pitchFamily="34" charset="0"/>
              </a:rPr>
              <a:t>(s) </a:t>
            </a:r>
            <a:r>
              <a:rPr lang="en-US" sz="3200" b="1" dirty="0">
                <a:solidFill>
                  <a:schemeClr val="accent2">
                    <a:lumMod val="60000"/>
                    <a:lumOff val="40000"/>
                  </a:schemeClr>
                </a:solidFill>
                <a:latin typeface="Century Gothic" panose="020B0502020202020204" pitchFamily="34" charset="0"/>
              </a:rPr>
              <a:t>+ Ca</a:t>
            </a:r>
            <a:r>
              <a:rPr lang="en-US" sz="3200" b="1" baseline="30000" dirty="0">
                <a:solidFill>
                  <a:schemeClr val="accent2">
                    <a:lumMod val="60000"/>
                    <a:lumOff val="40000"/>
                  </a:schemeClr>
                </a:solidFill>
                <a:latin typeface="Century Gothic" panose="020B0502020202020204" pitchFamily="34" charset="0"/>
              </a:rPr>
              <a:t>2+</a:t>
            </a:r>
            <a:r>
              <a:rPr lang="en-US" sz="3200" b="1" baseline="-25000" dirty="0">
                <a:solidFill>
                  <a:schemeClr val="accent2">
                    <a:lumMod val="60000"/>
                    <a:lumOff val="40000"/>
                  </a:schemeClr>
                </a:solidFill>
                <a:latin typeface="Century Gothic" panose="020B0502020202020204" pitchFamily="34" charset="0"/>
              </a:rPr>
              <a:t>(aq)</a:t>
            </a:r>
            <a:r>
              <a:rPr lang="en-US" sz="3200" b="1" dirty="0">
                <a:solidFill>
                  <a:schemeClr val="accent2">
                    <a:lumMod val="60000"/>
                    <a:lumOff val="40000"/>
                  </a:schemeClr>
                </a:solidFill>
                <a:latin typeface="Century Gothic" panose="020B0502020202020204" pitchFamily="34" charset="0"/>
              </a:rPr>
              <a:t> </a:t>
            </a:r>
            <a:r>
              <a:rPr lang="en-GB" sz="3200" b="1" dirty="0">
                <a:solidFill>
                  <a:schemeClr val="accent2">
                    <a:lumMod val="60000"/>
                    <a:lumOff val="40000"/>
                  </a:schemeClr>
                </a:solidFill>
                <a:latin typeface="Century Gothic" panose="020B0502020202020204" pitchFamily="34" charset="0"/>
              </a:rPr>
              <a:t>→ 2Na</a:t>
            </a:r>
            <a:r>
              <a:rPr lang="en-GB" sz="3200" b="1" baseline="30000" dirty="0">
                <a:solidFill>
                  <a:schemeClr val="accent2">
                    <a:lumMod val="60000"/>
                    <a:lumOff val="40000"/>
                  </a:schemeClr>
                </a:solidFill>
                <a:latin typeface="Century Gothic" panose="020B0502020202020204" pitchFamily="34" charset="0"/>
              </a:rPr>
              <a:t>+</a:t>
            </a:r>
            <a:r>
              <a:rPr lang="en-GB" sz="3200" b="1" baseline="-25000" dirty="0">
                <a:solidFill>
                  <a:schemeClr val="accent2">
                    <a:lumMod val="60000"/>
                    <a:lumOff val="40000"/>
                  </a:schemeClr>
                </a:solidFill>
                <a:latin typeface="Century Gothic" panose="020B0502020202020204" pitchFamily="34" charset="0"/>
              </a:rPr>
              <a:t>(aq)</a:t>
            </a:r>
            <a:r>
              <a:rPr lang="en-GB" sz="3200" b="1" dirty="0">
                <a:solidFill>
                  <a:schemeClr val="accent2">
                    <a:lumMod val="60000"/>
                    <a:lumOff val="40000"/>
                  </a:schemeClr>
                </a:solidFill>
                <a:latin typeface="Century Gothic" panose="020B0502020202020204" pitchFamily="34" charset="0"/>
              </a:rPr>
              <a:t>+ Ca</a:t>
            </a:r>
            <a:r>
              <a:rPr lang="en-GB" sz="3200" b="1" baseline="-25000" dirty="0">
                <a:solidFill>
                  <a:schemeClr val="accent2">
                    <a:lumMod val="60000"/>
                    <a:lumOff val="40000"/>
                  </a:schemeClr>
                </a:solidFill>
                <a:latin typeface="Century Gothic" panose="020B0502020202020204" pitchFamily="34" charset="0"/>
              </a:rPr>
              <a:t>(s</a:t>
            </a:r>
            <a:r>
              <a:rPr lang="en-GB" sz="2400" b="1" baseline="-25000" dirty="0">
                <a:solidFill>
                  <a:schemeClr val="accent2">
                    <a:lumMod val="60000"/>
                    <a:lumOff val="40000"/>
                  </a:schemeClr>
                </a:solidFill>
                <a:latin typeface="Century Gothic" panose="020B0502020202020204" pitchFamily="34" charset="0"/>
              </a:rPr>
              <a:t>)</a:t>
            </a:r>
            <a:r>
              <a:rPr lang="en-US" sz="2400" b="1" baseline="-25000" dirty="0">
                <a:solidFill>
                  <a:schemeClr val="accent2">
                    <a:lumMod val="60000"/>
                    <a:lumOff val="40000"/>
                  </a:schemeClr>
                </a:solidFill>
                <a:latin typeface="Century Gothic" panose="020B0502020202020204" pitchFamily="34" charset="0"/>
              </a:rPr>
              <a:t> </a:t>
            </a:r>
          </a:p>
        </p:txBody>
      </p:sp>
      <p:sp>
        <p:nvSpPr>
          <p:cNvPr id="11" name="TextBox 10">
            <a:extLst>
              <a:ext uri="{FF2B5EF4-FFF2-40B4-BE49-F238E27FC236}">
                <a16:creationId xmlns:a16="http://schemas.microsoft.com/office/drawing/2014/main" id="{E3B813EB-71BB-CD86-D71D-C8FD39004520}"/>
              </a:ext>
            </a:extLst>
          </p:cNvPr>
          <p:cNvSpPr txBox="1"/>
          <p:nvPr/>
        </p:nvSpPr>
        <p:spPr>
          <a:xfrm>
            <a:off x="540000" y="5472573"/>
            <a:ext cx="7457491" cy="830997"/>
          </a:xfrm>
          <a:prstGeom prst="rect">
            <a:avLst/>
          </a:prstGeom>
          <a:noFill/>
        </p:spPr>
        <p:txBody>
          <a:bodyPr wrap="none" rtlCol="0">
            <a:spAutoFit/>
          </a:bodyPr>
          <a:lstStyle/>
          <a:p>
            <a:pPr marL="342900" indent="-342900">
              <a:buFont typeface="Arial" panose="020B0604020202020204" pitchFamily="34" charset="0"/>
              <a:buChar char="•"/>
            </a:pPr>
            <a:r>
              <a:rPr lang="en-GB" sz="2400" b="1" dirty="0">
                <a:solidFill>
                  <a:schemeClr val="accent2">
                    <a:lumMod val="60000"/>
                    <a:lumOff val="40000"/>
                  </a:schemeClr>
                </a:solidFill>
                <a:latin typeface="Century Gothic" panose="020B0502020202020204" pitchFamily="34" charset="0"/>
              </a:rPr>
              <a:t>Sodium is oxidised because it loses electrons</a:t>
            </a:r>
          </a:p>
          <a:p>
            <a:pPr marL="342900" indent="-342900">
              <a:buFont typeface="Arial" panose="020B0604020202020204" pitchFamily="34" charset="0"/>
              <a:buChar char="•"/>
            </a:pPr>
            <a:r>
              <a:rPr lang="en-GB" sz="2400" b="1" dirty="0">
                <a:solidFill>
                  <a:schemeClr val="accent2">
                    <a:lumMod val="60000"/>
                    <a:lumOff val="40000"/>
                  </a:schemeClr>
                </a:solidFill>
                <a:latin typeface="Century Gothic" panose="020B0502020202020204" pitchFamily="34" charset="0"/>
              </a:rPr>
              <a:t>Calcium is reduced because it gains electrons</a:t>
            </a:r>
          </a:p>
        </p:txBody>
      </p:sp>
    </p:spTree>
    <p:extLst>
      <p:ext uri="{BB962C8B-B14F-4D97-AF65-F5344CB8AC3E}">
        <p14:creationId xmlns:p14="http://schemas.microsoft.com/office/powerpoint/2010/main" val="85799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1" end="1"/>
                                            </p:txEl>
                                          </p:spTgt>
                                        </p:tgtEl>
                                        <p:attrNameLst>
                                          <p:attrName>style.visibility</p:attrName>
                                        </p:attrNameLst>
                                      </p:cBhvr>
                                      <p:to>
                                        <p:strVal val="visible"/>
                                      </p:to>
                                    </p:set>
                                    <p:animEffect transition="in" filter="fade">
                                      <p:cBhvr>
                                        <p:cTn id="22"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524315"/>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oxidation in terms of electrons</a:t>
            </a:r>
          </a:p>
          <a:p>
            <a:pPr marL="457200" indent="-457200">
              <a:buAutoNum type="arabicPeriod"/>
            </a:pPr>
            <a:r>
              <a:rPr lang="en-GB" sz="2400" dirty="0">
                <a:latin typeface="Century Gothic" panose="020B0502020202020204" pitchFamily="34" charset="0"/>
              </a:rPr>
              <a:t>Define reduction in terms of electrons</a:t>
            </a:r>
          </a:p>
          <a:p>
            <a:pPr marL="457200" indent="-457200">
              <a:buAutoNum type="arabicPeriod"/>
            </a:pPr>
            <a:r>
              <a:rPr lang="en-GB" sz="2400" dirty="0">
                <a:latin typeface="Century Gothic" panose="020B0502020202020204" pitchFamily="34" charset="0"/>
              </a:rPr>
              <a:t>List the ions that make up LiOH</a:t>
            </a:r>
          </a:p>
          <a:p>
            <a:pPr marL="457200" indent="-457200">
              <a:buAutoNum type="arabicPeriod"/>
            </a:pPr>
            <a:r>
              <a:rPr lang="en-GB" sz="2400" dirty="0">
                <a:latin typeface="Century Gothic" panose="020B0502020202020204" pitchFamily="34" charset="0"/>
              </a:rPr>
              <a:t>List the ions that make up Na</a:t>
            </a:r>
            <a:r>
              <a:rPr lang="en-GB" sz="2400" baseline="-25000" dirty="0">
                <a:latin typeface="Century Gothic" panose="020B0502020202020204" pitchFamily="34" charset="0"/>
              </a:rPr>
              <a:t>2</a:t>
            </a:r>
            <a:r>
              <a:rPr lang="en-GB" sz="2400" dirty="0">
                <a:latin typeface="Century Gothic" panose="020B0502020202020204" pitchFamily="34" charset="0"/>
              </a:rPr>
              <a:t>O</a:t>
            </a:r>
          </a:p>
          <a:p>
            <a:pPr marL="457200" indent="-457200">
              <a:buAutoNum type="arabicPeriod"/>
            </a:pPr>
            <a:r>
              <a:rPr lang="en-GB" sz="2400" dirty="0">
                <a:latin typeface="Century Gothic" panose="020B0502020202020204" pitchFamily="34" charset="0"/>
              </a:rPr>
              <a:t>What must happen to Fe</a:t>
            </a:r>
            <a:r>
              <a:rPr lang="en-GB" sz="2400" baseline="30000" dirty="0">
                <a:latin typeface="Century Gothic" panose="020B0502020202020204" pitchFamily="34" charset="0"/>
              </a:rPr>
              <a:t>2+ </a:t>
            </a:r>
            <a:r>
              <a:rPr lang="en-GB" sz="2400" dirty="0">
                <a:latin typeface="Century Gothic" panose="020B0502020202020204" pitchFamily="34" charset="0"/>
              </a:rPr>
              <a:t>to turn it into Fe?</a:t>
            </a:r>
          </a:p>
          <a:p>
            <a:pPr marL="457200" indent="-457200">
              <a:buAutoNum type="arabicPeriod"/>
            </a:pPr>
            <a:r>
              <a:rPr lang="en-GB" sz="2400" dirty="0">
                <a:latin typeface="Century Gothic" panose="020B0502020202020204" pitchFamily="34" charset="0"/>
              </a:rPr>
              <a:t>What is a redox reaction?</a:t>
            </a:r>
          </a:p>
          <a:p>
            <a:pPr marL="457200" indent="-457200">
              <a:buFontTx/>
              <a:buAutoNum type="arabicPeriod"/>
            </a:pPr>
            <a:r>
              <a:rPr lang="en-GB" sz="2400" dirty="0">
                <a:latin typeface="Century Gothic" panose="020B0502020202020204" pitchFamily="34" charset="0"/>
              </a:rPr>
              <a:t>Write an ionic equation for the following reaction: </a:t>
            </a:r>
          </a:p>
          <a:p>
            <a:pPr algn="ctr"/>
            <a:r>
              <a:rPr lang="en-GB" sz="2400" dirty="0">
                <a:latin typeface="Century Gothic" panose="020B0502020202020204" pitchFamily="34" charset="0"/>
              </a:rPr>
              <a:t>Zn</a:t>
            </a:r>
            <a:r>
              <a:rPr lang="en-GB" sz="2400" baseline="-25000" dirty="0">
                <a:latin typeface="Century Gothic" panose="020B0502020202020204" pitchFamily="34" charset="0"/>
              </a:rPr>
              <a:t>(s) </a:t>
            </a:r>
            <a:r>
              <a:rPr lang="en-GB" sz="2400" dirty="0">
                <a:latin typeface="Century Gothic" panose="020B0502020202020204" pitchFamily="34" charset="0"/>
              </a:rPr>
              <a:t>+ CuCl</a:t>
            </a:r>
            <a:r>
              <a:rPr lang="en-GB" sz="2400" baseline="-25000" dirty="0">
                <a:latin typeface="Century Gothic" panose="020B0502020202020204" pitchFamily="34" charset="0"/>
              </a:rPr>
              <a:t>2(aq) </a:t>
            </a:r>
            <a:r>
              <a:rPr lang="en-GB" sz="2400" dirty="0">
                <a:latin typeface="Century Gothic" panose="020B0502020202020204" pitchFamily="34" charset="0"/>
              </a:rPr>
              <a:t>→</a:t>
            </a:r>
            <a:r>
              <a:rPr lang="en-GB" sz="2400" dirty="0"/>
              <a:t> </a:t>
            </a:r>
            <a:r>
              <a:rPr lang="en-GB" sz="2400" dirty="0">
                <a:latin typeface="Century Gothic" panose="020B0502020202020204" pitchFamily="34" charset="0"/>
              </a:rPr>
              <a:t>ZnCl</a:t>
            </a:r>
            <a:r>
              <a:rPr lang="en-GB" sz="2400" baseline="-25000" dirty="0">
                <a:latin typeface="Century Gothic" panose="020B0502020202020204" pitchFamily="34" charset="0"/>
              </a:rPr>
              <a:t>2(aq)</a:t>
            </a:r>
            <a:r>
              <a:rPr lang="en-GB" sz="2400" dirty="0">
                <a:latin typeface="Century Gothic" panose="020B0502020202020204" pitchFamily="34" charset="0"/>
              </a:rPr>
              <a:t> + Cu</a:t>
            </a:r>
            <a:r>
              <a:rPr lang="en-GB" sz="2400" baseline="-25000" dirty="0">
                <a:latin typeface="Century Gothic" panose="020B0502020202020204" pitchFamily="34" charset="0"/>
              </a:rPr>
              <a:t>(s)</a:t>
            </a:r>
            <a:r>
              <a:rPr lang="en-GB" sz="2400" dirty="0">
                <a:latin typeface="Century Gothic" panose="020B0502020202020204" pitchFamily="34" charset="0"/>
              </a:rPr>
              <a:t> </a:t>
            </a:r>
          </a:p>
          <a:p>
            <a:r>
              <a:rPr lang="en-GB" sz="2400" dirty="0">
                <a:latin typeface="Century Gothic" panose="020B0502020202020204" pitchFamily="34" charset="0"/>
              </a:rPr>
              <a:t>8. Write the down the spectator ion in question 7</a:t>
            </a:r>
          </a:p>
          <a:p>
            <a:r>
              <a:rPr lang="en-GB" sz="2400" dirty="0">
                <a:latin typeface="Century Gothic" panose="020B0502020202020204" pitchFamily="34" charset="0"/>
              </a:rPr>
              <a:t>9. State which species is oxidised in question 7</a:t>
            </a:r>
          </a:p>
          <a:p>
            <a:r>
              <a:rPr lang="en-GB" sz="2400" dirty="0">
                <a:latin typeface="Century Gothic" panose="020B0502020202020204" pitchFamily="34" charset="0"/>
              </a:rPr>
              <a:t>10. State which species is reduced in question 7</a:t>
            </a:r>
          </a:p>
          <a:p>
            <a:endParaRPr lang="en-GB" sz="2400" dirty="0">
              <a:latin typeface="Century Gothic" panose="020B0502020202020204" pitchFamily="34" charset="0"/>
            </a:endParaRPr>
          </a:p>
        </p:txBody>
      </p:sp>
      <p:sp>
        <p:nvSpPr>
          <p:cNvPr id="3" name="Oval 2">
            <a:extLst>
              <a:ext uri="{FF2B5EF4-FFF2-40B4-BE49-F238E27FC236}">
                <a16:creationId xmlns:a16="http://schemas.microsoft.com/office/drawing/2014/main" id="{1A1AF9AB-07C3-4F75-F8FF-04FB94FB078F}"/>
              </a:ext>
            </a:extLst>
          </p:cNvPr>
          <p:cNvSpPr/>
          <p:nvPr/>
        </p:nvSpPr>
        <p:spPr>
          <a:xfrm>
            <a:off x="8946895" y="65193"/>
            <a:ext cx="2683840" cy="2547936"/>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Century Gothic" panose="020B0502020202020204" pitchFamily="34" charset="0"/>
              </a:rPr>
              <a:t>Use your list of ions handout to help!</a:t>
            </a:r>
            <a:endParaRPr lang="en-GB" sz="24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154984"/>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Oxidation is the loss of electrons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Reduction is the gain of electrons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Li</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OH</a:t>
            </a:r>
            <a:r>
              <a:rPr lang="en-GB" sz="2400" b="1" baseline="30000" dirty="0">
                <a:solidFill>
                  <a:schemeClr val="accent2">
                    <a:lumMod val="60000"/>
                    <a:lumOff val="40000"/>
                  </a:schemeClr>
                </a:solidFill>
                <a:latin typeface="Century Gothic" panose="020B0502020202020204" pitchFamily="34" charset="0"/>
              </a:rPr>
              <a: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Na</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O</a:t>
            </a:r>
            <a:r>
              <a:rPr lang="en-GB" sz="2400" b="1" baseline="30000" dirty="0">
                <a:solidFill>
                  <a:schemeClr val="accent2">
                    <a:lumMod val="60000"/>
                    <a:lumOff val="40000"/>
                  </a:schemeClr>
                </a:solidFill>
                <a:latin typeface="Century Gothic" panose="020B0502020202020204" pitchFamily="34" charset="0"/>
              </a:rPr>
              <a:t>2-</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Fe</a:t>
            </a:r>
            <a:r>
              <a:rPr lang="en-GB" sz="2400" b="1" baseline="30000" dirty="0">
                <a:solidFill>
                  <a:schemeClr val="accent2">
                    <a:lumMod val="60000"/>
                    <a:lumOff val="40000"/>
                  </a:schemeClr>
                </a:solidFill>
                <a:latin typeface="Century Gothic" panose="020B0502020202020204" pitchFamily="34" charset="0"/>
              </a:rPr>
              <a:t>2+ </a:t>
            </a:r>
            <a:r>
              <a:rPr lang="en-GB" sz="2400" b="1" dirty="0">
                <a:solidFill>
                  <a:schemeClr val="accent2">
                    <a:lumMod val="60000"/>
                    <a:lumOff val="40000"/>
                  </a:schemeClr>
                </a:solidFill>
                <a:latin typeface="Century Gothic" panose="020B0502020202020204" pitchFamily="34" charset="0"/>
              </a:rPr>
              <a:t>must gain 2 electrons to become Fe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redox reaction is one in which oxidation and reduction take place at the same time</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Zn</a:t>
            </a:r>
            <a:r>
              <a:rPr lang="en-GB" sz="2400" b="1" baseline="-25000" dirty="0">
                <a:solidFill>
                  <a:schemeClr val="accent2">
                    <a:lumMod val="60000"/>
                    <a:lumOff val="40000"/>
                  </a:schemeClr>
                </a:solidFill>
                <a:latin typeface="Century Gothic" panose="020B0502020202020204" pitchFamily="34" charset="0"/>
              </a:rPr>
              <a:t>(s) </a:t>
            </a:r>
            <a:r>
              <a:rPr lang="en-GB" sz="2400" b="1" dirty="0">
                <a:solidFill>
                  <a:schemeClr val="accent2">
                    <a:lumMod val="60000"/>
                    <a:lumOff val="40000"/>
                  </a:schemeClr>
                </a:solidFill>
                <a:latin typeface="Century Gothic" panose="020B0502020202020204" pitchFamily="34" charset="0"/>
              </a:rPr>
              <a:t>+ Cu</a:t>
            </a:r>
            <a:r>
              <a:rPr lang="en-GB" sz="2400" b="1" baseline="30000" dirty="0">
                <a:solidFill>
                  <a:schemeClr val="accent2">
                    <a:lumMod val="60000"/>
                    <a:lumOff val="40000"/>
                  </a:schemeClr>
                </a:solidFill>
                <a:latin typeface="Century Gothic" panose="020B0502020202020204" pitchFamily="34" charset="0"/>
              </a:rPr>
              <a:t>2+</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rPr>
              <a:t> </a:t>
            </a:r>
            <a:r>
              <a:rPr lang="en-GB" sz="2400" b="1" dirty="0">
                <a:solidFill>
                  <a:schemeClr val="accent2">
                    <a:lumMod val="60000"/>
                    <a:lumOff val="40000"/>
                  </a:schemeClr>
                </a:solidFill>
                <a:latin typeface="Century Gothic" panose="020B0502020202020204" pitchFamily="34" charset="0"/>
              </a:rPr>
              <a:t>Zn</a:t>
            </a:r>
            <a:r>
              <a:rPr lang="en-GB" sz="2400" b="1" baseline="30000" dirty="0">
                <a:solidFill>
                  <a:schemeClr val="accent2">
                    <a:lumMod val="60000"/>
                    <a:lumOff val="40000"/>
                  </a:schemeClr>
                </a:solidFill>
                <a:latin typeface="Century Gothic" panose="020B0502020202020204" pitchFamily="34" charset="0"/>
              </a:rPr>
              <a:t>2+</a:t>
            </a:r>
            <a:r>
              <a:rPr lang="en-GB" sz="2400" b="1" baseline="-25000" dirty="0">
                <a:solidFill>
                  <a:schemeClr val="accent2">
                    <a:lumMod val="60000"/>
                    <a:lumOff val="40000"/>
                  </a:schemeClr>
                </a:solidFill>
                <a:latin typeface="Century Gothic" panose="020B0502020202020204" pitchFamily="34" charset="0"/>
              </a:rPr>
              <a:t>(aq) </a:t>
            </a:r>
            <a:r>
              <a:rPr lang="en-GB" sz="2400" b="1" dirty="0">
                <a:solidFill>
                  <a:schemeClr val="accent2">
                    <a:lumMod val="60000"/>
                    <a:lumOff val="40000"/>
                  </a:schemeClr>
                </a:solidFill>
                <a:latin typeface="Century Gothic" panose="020B0502020202020204" pitchFamily="34" charset="0"/>
              </a:rPr>
              <a:t>+ Cu</a:t>
            </a:r>
            <a:r>
              <a:rPr lang="en-GB" sz="2400" b="1" baseline="-25000" dirty="0">
                <a:solidFill>
                  <a:schemeClr val="accent2">
                    <a:lumMod val="60000"/>
                    <a:lumOff val="40000"/>
                  </a:schemeClr>
                </a:solidFill>
                <a:latin typeface="Century Gothic" panose="020B0502020202020204" pitchFamily="34" charset="0"/>
              </a:rPr>
              <a:t>(s)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2Cl</a:t>
            </a:r>
            <a:r>
              <a:rPr lang="en-GB" sz="2400" b="1" baseline="30000" dirty="0">
                <a:solidFill>
                  <a:schemeClr val="accent2">
                    <a:lumMod val="60000"/>
                    <a:lumOff val="40000"/>
                  </a:schemeClr>
                </a:solidFill>
                <a:latin typeface="Century Gothic" panose="020B0502020202020204" pitchFamily="34" charset="0"/>
              </a:rPr>
              <a:t>-</a:t>
            </a:r>
            <a:r>
              <a:rPr lang="en-GB" sz="2400" b="1" baseline="-25000" dirty="0">
                <a:solidFill>
                  <a:schemeClr val="accent2">
                    <a:lumMod val="60000"/>
                    <a:lumOff val="40000"/>
                  </a:schemeClr>
                </a:solidFill>
                <a:latin typeface="Century Gothic" panose="020B0502020202020204" pitchFamily="34" charset="0"/>
              </a:rPr>
              <a:t>(aq)</a:t>
            </a:r>
            <a:r>
              <a:rPr lang="en-GB" sz="2400" b="1" dirty="0">
                <a:solidFill>
                  <a:schemeClr val="accent2">
                    <a:lumMod val="60000"/>
                    <a:lumOff val="40000"/>
                  </a:schemeClr>
                </a:solidFill>
                <a:latin typeface="Century Gothic" panose="020B0502020202020204" pitchFamily="34" charset="0"/>
              </a:rPr>
              <a:t> </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Zinc is oxidised because it loses electrons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Copper is reduced because it gains electrons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98438"/>
            <a:ext cx="10620375" cy="720725"/>
          </a:xfrm>
        </p:spPr>
        <p:txBody>
          <a:bodyPr/>
          <a:lstStyle/>
          <a:p>
            <a:r>
              <a:rPr lang="en-US" sz="2600" b="1" dirty="0">
                <a:latin typeface="Century Gothic" panose="020B0502020202020204" pitchFamily="34" charset="0"/>
              </a:rPr>
              <a:t>I: Writing ionic equations</a:t>
            </a:r>
          </a:p>
        </p:txBody>
      </p:sp>
      <p:sp>
        <p:nvSpPr>
          <p:cNvPr id="3" name="Title 1">
            <a:extLst>
              <a:ext uri="{FF2B5EF4-FFF2-40B4-BE49-F238E27FC236}">
                <a16:creationId xmlns:a16="http://schemas.microsoft.com/office/drawing/2014/main" id="{BE1071E1-0EF2-5A3B-AED6-174B9D512EF5}"/>
              </a:ext>
            </a:extLst>
          </p:cNvPr>
          <p:cNvSpPr txBox="1">
            <a:spLocks/>
          </p:cNvSpPr>
          <p:nvPr/>
        </p:nvSpPr>
        <p:spPr>
          <a:xfrm>
            <a:off x="145382" y="919178"/>
            <a:ext cx="10620375" cy="1845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800" dirty="0">
                <a:latin typeface="Century Gothic" panose="020B0502020202020204" pitchFamily="34" charset="0"/>
              </a:rPr>
              <a:t>The equation for the reaction between zinc and hydrochloric acid is as follows:</a:t>
            </a:r>
          </a:p>
          <a:p>
            <a:endParaRPr lang="en-US" sz="2800" dirty="0">
              <a:latin typeface="Century Gothic" panose="020B0502020202020204" pitchFamily="34" charset="0"/>
            </a:endParaRPr>
          </a:p>
          <a:p>
            <a:pPr algn="ctr"/>
            <a:r>
              <a:rPr lang="en-US" sz="2800" dirty="0">
                <a:latin typeface="Century Gothic" panose="020B0502020202020204" pitchFamily="34" charset="0"/>
              </a:rPr>
              <a:t>Zn</a:t>
            </a:r>
            <a:r>
              <a:rPr lang="en-US" sz="2800" baseline="-25000" dirty="0">
                <a:latin typeface="Century Gothic" panose="020B0502020202020204" pitchFamily="34" charset="0"/>
              </a:rPr>
              <a:t>(s)</a:t>
            </a:r>
            <a:r>
              <a:rPr lang="en-US" sz="2800" dirty="0">
                <a:latin typeface="Century Gothic" panose="020B0502020202020204" pitchFamily="34" charset="0"/>
              </a:rPr>
              <a:t> + 2HCl</a:t>
            </a:r>
            <a:r>
              <a:rPr lang="en-US" sz="2800" baseline="-25000" dirty="0">
                <a:latin typeface="Century Gothic" panose="020B0502020202020204" pitchFamily="34" charset="0"/>
              </a:rPr>
              <a:t> (aq)</a:t>
            </a:r>
            <a:r>
              <a:rPr lang="en-US" sz="2800" dirty="0">
                <a:latin typeface="Century Gothic" panose="020B0502020202020204" pitchFamily="34" charset="0"/>
              </a:rPr>
              <a:t> </a:t>
            </a:r>
            <a:r>
              <a:rPr lang="en-GB" sz="2800" dirty="0">
                <a:latin typeface="Century Gothic" panose="020B0502020202020204" pitchFamily="34" charset="0"/>
              </a:rPr>
              <a:t>→ H</a:t>
            </a:r>
            <a:r>
              <a:rPr lang="en-GB" sz="2800" baseline="-25000" dirty="0">
                <a:latin typeface="Century Gothic" panose="020B0502020202020204" pitchFamily="34" charset="0"/>
              </a:rPr>
              <a:t>2</a:t>
            </a:r>
            <a:r>
              <a:rPr lang="en-US" sz="2800" baseline="-25000" dirty="0">
                <a:latin typeface="Century Gothic" panose="020B0502020202020204" pitchFamily="34" charset="0"/>
              </a:rPr>
              <a:t>(g)</a:t>
            </a:r>
            <a:r>
              <a:rPr lang="en-GB" sz="2800" dirty="0">
                <a:latin typeface="Century Gothic" panose="020B0502020202020204" pitchFamily="34" charset="0"/>
              </a:rPr>
              <a:t> + ZnCl</a:t>
            </a:r>
            <a:r>
              <a:rPr lang="en-GB" sz="2800" baseline="-25000" dirty="0">
                <a:latin typeface="Century Gothic" panose="020B0502020202020204" pitchFamily="34" charset="0"/>
              </a:rPr>
              <a:t>2</a:t>
            </a:r>
            <a:r>
              <a:rPr lang="en-US" sz="2800" baseline="-25000" dirty="0">
                <a:latin typeface="Century Gothic" panose="020B0502020202020204" pitchFamily="34" charset="0"/>
              </a:rPr>
              <a:t> (aq)</a:t>
            </a:r>
            <a:r>
              <a:rPr lang="en-US" sz="2800" dirty="0">
                <a:latin typeface="Century Gothic" panose="020B0502020202020204" pitchFamily="34" charset="0"/>
              </a:rPr>
              <a:t> </a:t>
            </a:r>
          </a:p>
        </p:txBody>
      </p:sp>
      <p:sp>
        <p:nvSpPr>
          <p:cNvPr id="4" name="TextBox 3">
            <a:extLst>
              <a:ext uri="{FF2B5EF4-FFF2-40B4-BE49-F238E27FC236}">
                <a16:creationId xmlns:a16="http://schemas.microsoft.com/office/drawing/2014/main" id="{F166F49C-BC08-CB92-3816-F743E849E65B}"/>
              </a:ext>
            </a:extLst>
          </p:cNvPr>
          <p:cNvSpPr txBox="1"/>
          <p:nvPr/>
        </p:nvSpPr>
        <p:spPr>
          <a:xfrm>
            <a:off x="318977" y="3059668"/>
            <a:ext cx="6378669" cy="461665"/>
          </a:xfrm>
          <a:prstGeom prst="rect">
            <a:avLst/>
          </a:prstGeom>
          <a:noFill/>
        </p:spPr>
        <p:txBody>
          <a:bodyPr wrap="none" rtlCol="0">
            <a:spAutoFit/>
          </a:bodyPr>
          <a:lstStyle/>
          <a:p>
            <a:r>
              <a:rPr lang="en-GB" sz="2400" b="1" dirty="0">
                <a:latin typeface="Century Gothic" panose="020B0502020202020204" pitchFamily="34" charset="0"/>
              </a:rPr>
              <a:t>1. Write an ionic equation for this reaction</a:t>
            </a:r>
          </a:p>
        </p:txBody>
      </p:sp>
      <p:sp>
        <p:nvSpPr>
          <p:cNvPr id="5" name="TextBox 4">
            <a:extLst>
              <a:ext uri="{FF2B5EF4-FFF2-40B4-BE49-F238E27FC236}">
                <a16:creationId xmlns:a16="http://schemas.microsoft.com/office/drawing/2014/main" id="{6D6EE328-813A-F4C7-3AA8-2BF117877ADD}"/>
              </a:ext>
            </a:extLst>
          </p:cNvPr>
          <p:cNvSpPr txBox="1"/>
          <p:nvPr/>
        </p:nvSpPr>
        <p:spPr>
          <a:xfrm>
            <a:off x="318977" y="4700626"/>
            <a:ext cx="7797327" cy="461665"/>
          </a:xfrm>
          <a:prstGeom prst="rect">
            <a:avLst/>
          </a:prstGeom>
          <a:noFill/>
        </p:spPr>
        <p:txBody>
          <a:bodyPr wrap="none" rtlCol="0">
            <a:spAutoFit/>
          </a:bodyPr>
          <a:lstStyle/>
          <a:p>
            <a:r>
              <a:rPr lang="en-GB" sz="2400" b="1" dirty="0">
                <a:latin typeface="Century Gothic" panose="020B0502020202020204" pitchFamily="34" charset="0"/>
              </a:rPr>
              <a:t>2. Explain which species is reduced in this reaction.</a:t>
            </a:r>
          </a:p>
        </p:txBody>
      </p:sp>
      <p:sp>
        <p:nvSpPr>
          <p:cNvPr id="7" name="TextBox 6">
            <a:extLst>
              <a:ext uri="{FF2B5EF4-FFF2-40B4-BE49-F238E27FC236}">
                <a16:creationId xmlns:a16="http://schemas.microsoft.com/office/drawing/2014/main" id="{BD383A9C-1305-4C4B-7143-57C57A3E9015}"/>
              </a:ext>
            </a:extLst>
          </p:cNvPr>
          <p:cNvSpPr txBox="1"/>
          <p:nvPr/>
        </p:nvSpPr>
        <p:spPr>
          <a:xfrm>
            <a:off x="318977" y="3782689"/>
            <a:ext cx="10620374" cy="523220"/>
          </a:xfrm>
          <a:prstGeom prst="rect">
            <a:avLst/>
          </a:prstGeom>
          <a:noFill/>
        </p:spPr>
        <p:txBody>
          <a:bodyPr wrap="square">
            <a:spAutoFit/>
          </a:bodyPr>
          <a:lstStyle/>
          <a:p>
            <a:pPr algn="ctr"/>
            <a:r>
              <a:rPr lang="en-US" sz="2800" b="1" dirty="0">
                <a:solidFill>
                  <a:schemeClr val="accent2">
                    <a:lumMod val="60000"/>
                    <a:lumOff val="40000"/>
                  </a:schemeClr>
                </a:solidFill>
                <a:latin typeface="Century Gothic" panose="020B0502020202020204" pitchFamily="34" charset="0"/>
              </a:rPr>
              <a:t>Zn</a:t>
            </a:r>
            <a:r>
              <a:rPr lang="en-US" sz="2800" b="1" baseline="-25000" dirty="0">
                <a:solidFill>
                  <a:schemeClr val="accent2">
                    <a:lumMod val="60000"/>
                    <a:lumOff val="40000"/>
                  </a:schemeClr>
                </a:solidFill>
                <a:latin typeface="Century Gothic" panose="020B0502020202020204" pitchFamily="34" charset="0"/>
              </a:rPr>
              <a:t>(s) </a:t>
            </a:r>
            <a:r>
              <a:rPr lang="en-US" sz="2800" b="1" dirty="0">
                <a:solidFill>
                  <a:schemeClr val="accent2">
                    <a:lumMod val="60000"/>
                    <a:lumOff val="40000"/>
                  </a:schemeClr>
                </a:solidFill>
                <a:latin typeface="Century Gothic" panose="020B0502020202020204" pitchFamily="34" charset="0"/>
              </a:rPr>
              <a:t>+ 2H</a:t>
            </a:r>
            <a:r>
              <a:rPr lang="en-US" sz="2800" b="1" baseline="30000" dirty="0">
                <a:solidFill>
                  <a:schemeClr val="accent2">
                    <a:lumMod val="60000"/>
                    <a:lumOff val="40000"/>
                  </a:schemeClr>
                </a:solidFill>
                <a:latin typeface="Century Gothic" panose="020B0502020202020204" pitchFamily="34" charset="0"/>
              </a:rPr>
              <a:t>+</a:t>
            </a:r>
            <a:r>
              <a:rPr lang="en-US" sz="2800" b="1" baseline="-25000" dirty="0">
                <a:solidFill>
                  <a:schemeClr val="accent2">
                    <a:lumMod val="60000"/>
                    <a:lumOff val="40000"/>
                  </a:schemeClr>
                </a:solidFill>
                <a:latin typeface="Century Gothic" panose="020B0502020202020204" pitchFamily="34" charset="0"/>
              </a:rPr>
              <a:t>(aq) </a:t>
            </a:r>
            <a:r>
              <a:rPr lang="en-GB" sz="2800" b="1" dirty="0">
                <a:solidFill>
                  <a:schemeClr val="accent2">
                    <a:lumMod val="60000"/>
                    <a:lumOff val="40000"/>
                  </a:schemeClr>
                </a:solidFill>
                <a:latin typeface="Century Gothic" panose="020B0502020202020204" pitchFamily="34" charset="0"/>
              </a:rPr>
              <a:t>→ H</a:t>
            </a:r>
            <a:r>
              <a:rPr lang="en-GB" sz="2800" b="1" baseline="-25000" dirty="0">
                <a:solidFill>
                  <a:schemeClr val="accent2">
                    <a:lumMod val="60000"/>
                    <a:lumOff val="40000"/>
                  </a:schemeClr>
                </a:solidFill>
                <a:latin typeface="Century Gothic" panose="020B0502020202020204" pitchFamily="34" charset="0"/>
              </a:rPr>
              <a:t>2(g)</a:t>
            </a:r>
            <a:r>
              <a:rPr lang="en-GB" sz="2800" b="1" dirty="0">
                <a:solidFill>
                  <a:schemeClr val="accent2">
                    <a:lumMod val="60000"/>
                    <a:lumOff val="40000"/>
                  </a:schemeClr>
                </a:solidFill>
                <a:latin typeface="Century Gothic" panose="020B0502020202020204" pitchFamily="34" charset="0"/>
              </a:rPr>
              <a:t> + Zn</a:t>
            </a:r>
            <a:r>
              <a:rPr lang="en-GB" sz="2800" b="1" baseline="30000" dirty="0">
                <a:solidFill>
                  <a:schemeClr val="accent2">
                    <a:lumMod val="60000"/>
                    <a:lumOff val="40000"/>
                  </a:schemeClr>
                </a:solidFill>
                <a:latin typeface="Century Gothic" panose="020B0502020202020204" pitchFamily="34" charset="0"/>
              </a:rPr>
              <a:t>2+</a:t>
            </a:r>
            <a:r>
              <a:rPr lang="en-GB" sz="2800" b="1" baseline="-25000" dirty="0">
                <a:solidFill>
                  <a:schemeClr val="accent2">
                    <a:lumMod val="60000"/>
                    <a:lumOff val="40000"/>
                  </a:schemeClr>
                </a:solidFill>
                <a:latin typeface="Century Gothic" panose="020B0502020202020204" pitchFamily="34" charset="0"/>
              </a:rPr>
              <a:t>(aq)</a:t>
            </a:r>
            <a:endParaRPr lang="en-US" sz="2800" b="1"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F2E64495-AE9F-859B-E49F-196C353762EB}"/>
              </a:ext>
            </a:extLst>
          </p:cNvPr>
          <p:cNvSpPr txBox="1"/>
          <p:nvPr/>
        </p:nvSpPr>
        <p:spPr>
          <a:xfrm>
            <a:off x="471377" y="5324133"/>
            <a:ext cx="10620374" cy="954107"/>
          </a:xfrm>
          <a:prstGeom prst="rect">
            <a:avLst/>
          </a:prstGeom>
          <a:noFill/>
        </p:spPr>
        <p:txBody>
          <a:bodyPr wrap="square">
            <a:spAutoFit/>
          </a:bodyPr>
          <a:lstStyle/>
          <a:p>
            <a:r>
              <a:rPr lang="en-US" sz="2800" b="1" dirty="0">
                <a:solidFill>
                  <a:schemeClr val="accent2">
                    <a:lumMod val="60000"/>
                    <a:lumOff val="40000"/>
                  </a:schemeClr>
                </a:solidFill>
                <a:latin typeface="Century Gothic" panose="020B0502020202020204" pitchFamily="34" charset="0"/>
              </a:rPr>
              <a:t>Hydrogen is reduced in this reaction because it gains electrons</a:t>
            </a: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98438"/>
            <a:ext cx="10620375" cy="720725"/>
          </a:xfrm>
        </p:spPr>
        <p:txBody>
          <a:bodyPr/>
          <a:lstStyle/>
          <a:p>
            <a:r>
              <a:rPr lang="en-US" sz="2600" b="1" dirty="0">
                <a:latin typeface="Century Gothic" panose="020B0502020202020204" pitchFamily="34" charset="0"/>
              </a:rPr>
              <a:t>We: Writing ionic equations</a:t>
            </a:r>
          </a:p>
        </p:txBody>
      </p:sp>
      <p:sp>
        <p:nvSpPr>
          <p:cNvPr id="3" name="Title 1">
            <a:extLst>
              <a:ext uri="{FF2B5EF4-FFF2-40B4-BE49-F238E27FC236}">
                <a16:creationId xmlns:a16="http://schemas.microsoft.com/office/drawing/2014/main" id="{BE1071E1-0EF2-5A3B-AED6-174B9D512EF5}"/>
              </a:ext>
            </a:extLst>
          </p:cNvPr>
          <p:cNvSpPr txBox="1">
            <a:spLocks/>
          </p:cNvSpPr>
          <p:nvPr/>
        </p:nvSpPr>
        <p:spPr>
          <a:xfrm>
            <a:off x="145382" y="919178"/>
            <a:ext cx="10620375" cy="1845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800" dirty="0">
                <a:latin typeface="Century Gothic" panose="020B0502020202020204" pitchFamily="34" charset="0"/>
              </a:rPr>
              <a:t>The equation for the displacement reaction between copper and silver nitrate is as follows:</a:t>
            </a:r>
          </a:p>
          <a:p>
            <a:endParaRPr lang="en-US" sz="2800" dirty="0">
              <a:latin typeface="Century Gothic" panose="020B0502020202020204" pitchFamily="34" charset="0"/>
            </a:endParaRPr>
          </a:p>
          <a:p>
            <a:pPr algn="ctr"/>
            <a:r>
              <a:rPr lang="en-US" sz="2800" dirty="0">
                <a:latin typeface="Century Gothic" panose="020B0502020202020204" pitchFamily="34" charset="0"/>
              </a:rPr>
              <a:t>Cu + 2AgNO</a:t>
            </a:r>
            <a:r>
              <a:rPr lang="en-US" sz="2800" baseline="-25000" dirty="0">
                <a:latin typeface="Century Gothic" panose="020B0502020202020204" pitchFamily="34" charset="0"/>
              </a:rPr>
              <a:t>3</a:t>
            </a:r>
            <a:r>
              <a:rPr lang="en-US" sz="2800" dirty="0">
                <a:latin typeface="Century Gothic" panose="020B0502020202020204" pitchFamily="34" charset="0"/>
              </a:rPr>
              <a:t> </a:t>
            </a:r>
            <a:r>
              <a:rPr lang="en-GB" sz="2800" dirty="0">
                <a:latin typeface="Century Gothic" panose="020B0502020202020204" pitchFamily="34" charset="0"/>
              </a:rPr>
              <a:t>→ 2Ag + Cu(NO</a:t>
            </a:r>
            <a:r>
              <a:rPr lang="en-GB" sz="2800" baseline="-25000" dirty="0">
                <a:latin typeface="Century Gothic" panose="020B0502020202020204" pitchFamily="34" charset="0"/>
              </a:rPr>
              <a:t>3</a:t>
            </a:r>
            <a:r>
              <a:rPr lang="en-GB" sz="2800" dirty="0">
                <a:latin typeface="Century Gothic" panose="020B0502020202020204" pitchFamily="34" charset="0"/>
              </a:rPr>
              <a:t>)</a:t>
            </a:r>
            <a:r>
              <a:rPr lang="en-GB" sz="2800" baseline="-25000" dirty="0">
                <a:latin typeface="Century Gothic" panose="020B0502020202020204" pitchFamily="34" charset="0"/>
              </a:rPr>
              <a:t>2</a:t>
            </a:r>
            <a:endParaRPr lang="en-US" sz="2800" dirty="0">
              <a:latin typeface="Century Gothic" panose="020B0502020202020204" pitchFamily="34" charset="0"/>
            </a:endParaRPr>
          </a:p>
        </p:txBody>
      </p:sp>
      <p:sp>
        <p:nvSpPr>
          <p:cNvPr id="4" name="TextBox 3">
            <a:extLst>
              <a:ext uri="{FF2B5EF4-FFF2-40B4-BE49-F238E27FC236}">
                <a16:creationId xmlns:a16="http://schemas.microsoft.com/office/drawing/2014/main" id="{F166F49C-BC08-CB92-3816-F743E849E65B}"/>
              </a:ext>
            </a:extLst>
          </p:cNvPr>
          <p:cNvSpPr txBox="1"/>
          <p:nvPr/>
        </p:nvSpPr>
        <p:spPr>
          <a:xfrm>
            <a:off x="318977" y="3059668"/>
            <a:ext cx="6378669" cy="461665"/>
          </a:xfrm>
          <a:prstGeom prst="rect">
            <a:avLst/>
          </a:prstGeom>
          <a:noFill/>
        </p:spPr>
        <p:txBody>
          <a:bodyPr wrap="none" rtlCol="0">
            <a:spAutoFit/>
          </a:bodyPr>
          <a:lstStyle/>
          <a:p>
            <a:r>
              <a:rPr lang="en-GB" sz="2400" b="1" dirty="0">
                <a:latin typeface="Century Gothic" panose="020B0502020202020204" pitchFamily="34" charset="0"/>
              </a:rPr>
              <a:t>1. Write an ionic equation for this reaction</a:t>
            </a:r>
          </a:p>
        </p:txBody>
      </p:sp>
      <p:sp>
        <p:nvSpPr>
          <p:cNvPr id="5" name="TextBox 4">
            <a:extLst>
              <a:ext uri="{FF2B5EF4-FFF2-40B4-BE49-F238E27FC236}">
                <a16:creationId xmlns:a16="http://schemas.microsoft.com/office/drawing/2014/main" id="{6D6EE328-813A-F4C7-3AA8-2BF117877ADD}"/>
              </a:ext>
            </a:extLst>
          </p:cNvPr>
          <p:cNvSpPr txBox="1"/>
          <p:nvPr/>
        </p:nvSpPr>
        <p:spPr>
          <a:xfrm>
            <a:off x="318977" y="4700626"/>
            <a:ext cx="7773282" cy="461665"/>
          </a:xfrm>
          <a:prstGeom prst="rect">
            <a:avLst/>
          </a:prstGeom>
          <a:noFill/>
        </p:spPr>
        <p:txBody>
          <a:bodyPr wrap="none" rtlCol="0">
            <a:spAutoFit/>
          </a:bodyPr>
          <a:lstStyle/>
          <a:p>
            <a:r>
              <a:rPr lang="en-GB" sz="2400" b="1" dirty="0">
                <a:latin typeface="Century Gothic" panose="020B0502020202020204" pitchFamily="34" charset="0"/>
              </a:rPr>
              <a:t>2. Explain which species is oxidised in this reaction.</a:t>
            </a:r>
          </a:p>
        </p:txBody>
      </p:sp>
      <p:sp>
        <p:nvSpPr>
          <p:cNvPr id="6" name="TextBox 5">
            <a:extLst>
              <a:ext uri="{FF2B5EF4-FFF2-40B4-BE49-F238E27FC236}">
                <a16:creationId xmlns:a16="http://schemas.microsoft.com/office/drawing/2014/main" id="{5CEB4B3D-1604-2969-7C2D-7B778FA5B4DB}"/>
              </a:ext>
            </a:extLst>
          </p:cNvPr>
          <p:cNvSpPr txBox="1"/>
          <p:nvPr/>
        </p:nvSpPr>
        <p:spPr>
          <a:xfrm>
            <a:off x="318977" y="3782689"/>
            <a:ext cx="10620374" cy="523220"/>
          </a:xfrm>
          <a:prstGeom prst="rect">
            <a:avLst/>
          </a:prstGeom>
          <a:noFill/>
        </p:spPr>
        <p:txBody>
          <a:bodyPr wrap="square">
            <a:spAutoFit/>
          </a:bodyPr>
          <a:lstStyle/>
          <a:p>
            <a:pPr algn="ctr"/>
            <a:r>
              <a:rPr lang="en-US" sz="2800" b="1" dirty="0">
                <a:solidFill>
                  <a:schemeClr val="accent2">
                    <a:lumMod val="60000"/>
                    <a:lumOff val="40000"/>
                  </a:schemeClr>
                </a:solidFill>
                <a:latin typeface="Century Gothic" panose="020B0502020202020204" pitchFamily="34" charset="0"/>
              </a:rPr>
              <a:t>Cu</a:t>
            </a:r>
            <a:r>
              <a:rPr lang="en-US" sz="2800" b="1" baseline="-25000" dirty="0">
                <a:solidFill>
                  <a:schemeClr val="accent2">
                    <a:lumMod val="60000"/>
                    <a:lumOff val="40000"/>
                  </a:schemeClr>
                </a:solidFill>
                <a:latin typeface="Century Gothic" panose="020B0502020202020204" pitchFamily="34" charset="0"/>
              </a:rPr>
              <a:t>(s) </a:t>
            </a:r>
            <a:r>
              <a:rPr lang="en-US" sz="2800" b="1" dirty="0">
                <a:solidFill>
                  <a:schemeClr val="accent2">
                    <a:lumMod val="60000"/>
                    <a:lumOff val="40000"/>
                  </a:schemeClr>
                </a:solidFill>
                <a:latin typeface="Century Gothic" panose="020B0502020202020204" pitchFamily="34" charset="0"/>
              </a:rPr>
              <a:t>+ 2Ag</a:t>
            </a:r>
            <a:r>
              <a:rPr lang="en-US" sz="2800" b="1" baseline="30000" dirty="0">
                <a:solidFill>
                  <a:schemeClr val="accent2">
                    <a:lumMod val="60000"/>
                    <a:lumOff val="40000"/>
                  </a:schemeClr>
                </a:solidFill>
                <a:latin typeface="Century Gothic" panose="020B0502020202020204" pitchFamily="34" charset="0"/>
              </a:rPr>
              <a:t>+</a:t>
            </a:r>
            <a:r>
              <a:rPr lang="en-US" sz="2800" b="1" baseline="-25000" dirty="0">
                <a:solidFill>
                  <a:schemeClr val="accent2">
                    <a:lumMod val="60000"/>
                    <a:lumOff val="40000"/>
                  </a:schemeClr>
                </a:solidFill>
                <a:latin typeface="Century Gothic" panose="020B0502020202020204" pitchFamily="34" charset="0"/>
              </a:rPr>
              <a:t>(aq) </a:t>
            </a:r>
            <a:r>
              <a:rPr lang="en-GB" sz="2800" b="1" dirty="0">
                <a:solidFill>
                  <a:schemeClr val="accent2">
                    <a:lumMod val="60000"/>
                    <a:lumOff val="40000"/>
                  </a:schemeClr>
                </a:solidFill>
                <a:latin typeface="Century Gothic" panose="020B0502020202020204" pitchFamily="34" charset="0"/>
              </a:rPr>
              <a:t>→ 2Ag + Cu</a:t>
            </a:r>
            <a:r>
              <a:rPr lang="en-GB" sz="2800" b="1" baseline="30000" dirty="0">
                <a:solidFill>
                  <a:schemeClr val="accent2">
                    <a:lumMod val="60000"/>
                    <a:lumOff val="40000"/>
                  </a:schemeClr>
                </a:solidFill>
                <a:latin typeface="Century Gothic" panose="020B0502020202020204" pitchFamily="34" charset="0"/>
              </a:rPr>
              <a:t>2+</a:t>
            </a:r>
            <a:r>
              <a:rPr lang="en-GB" sz="2800" b="1" baseline="-25000" dirty="0">
                <a:solidFill>
                  <a:schemeClr val="accent2">
                    <a:lumMod val="60000"/>
                    <a:lumOff val="40000"/>
                  </a:schemeClr>
                </a:solidFill>
                <a:latin typeface="Century Gothic" panose="020B0502020202020204" pitchFamily="34" charset="0"/>
              </a:rPr>
              <a:t>(aq)</a:t>
            </a:r>
            <a:endParaRPr lang="en-US" sz="2800" b="1" dirty="0">
              <a:solidFill>
                <a:schemeClr val="accent2">
                  <a:lumMod val="60000"/>
                  <a:lumOff val="40000"/>
                </a:schemeClr>
              </a:solidFill>
              <a:latin typeface="Century Gothic" panose="020B0502020202020204" pitchFamily="34" charset="0"/>
            </a:endParaRPr>
          </a:p>
        </p:txBody>
      </p:sp>
      <p:sp>
        <p:nvSpPr>
          <p:cNvPr id="7" name="TextBox 6">
            <a:extLst>
              <a:ext uri="{FF2B5EF4-FFF2-40B4-BE49-F238E27FC236}">
                <a16:creationId xmlns:a16="http://schemas.microsoft.com/office/drawing/2014/main" id="{1C94BCE0-123F-03F4-BF14-821F6E404C67}"/>
              </a:ext>
            </a:extLst>
          </p:cNvPr>
          <p:cNvSpPr txBox="1"/>
          <p:nvPr/>
        </p:nvSpPr>
        <p:spPr>
          <a:xfrm>
            <a:off x="471377" y="5324133"/>
            <a:ext cx="10620374" cy="523220"/>
          </a:xfrm>
          <a:prstGeom prst="rect">
            <a:avLst/>
          </a:prstGeom>
          <a:noFill/>
        </p:spPr>
        <p:txBody>
          <a:bodyPr wrap="square">
            <a:spAutoFit/>
          </a:bodyPr>
          <a:lstStyle/>
          <a:p>
            <a:r>
              <a:rPr lang="en-US" sz="2800" b="1" dirty="0">
                <a:solidFill>
                  <a:schemeClr val="accent2">
                    <a:lumMod val="60000"/>
                    <a:lumOff val="40000"/>
                  </a:schemeClr>
                </a:solidFill>
                <a:latin typeface="Century Gothic" panose="020B0502020202020204" pitchFamily="34" charset="0"/>
              </a:rPr>
              <a:t>Copper is oxidised because it loses electrons</a:t>
            </a:r>
          </a:p>
        </p:txBody>
      </p:sp>
    </p:spTree>
    <p:extLst>
      <p:ext uri="{BB962C8B-B14F-4D97-AF65-F5344CB8AC3E}">
        <p14:creationId xmlns:p14="http://schemas.microsoft.com/office/powerpoint/2010/main" val="362973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98438"/>
            <a:ext cx="10620375" cy="720725"/>
          </a:xfrm>
        </p:spPr>
        <p:txBody>
          <a:bodyPr/>
          <a:lstStyle/>
          <a:p>
            <a:r>
              <a:rPr lang="en-US" sz="2600" b="1" dirty="0">
                <a:latin typeface="Century Gothic" panose="020B0502020202020204" pitchFamily="34" charset="0"/>
              </a:rPr>
              <a:t>You: Writing ionic equations</a:t>
            </a:r>
          </a:p>
        </p:txBody>
      </p:sp>
      <p:sp>
        <p:nvSpPr>
          <p:cNvPr id="3" name="Title 1">
            <a:extLst>
              <a:ext uri="{FF2B5EF4-FFF2-40B4-BE49-F238E27FC236}">
                <a16:creationId xmlns:a16="http://schemas.microsoft.com/office/drawing/2014/main" id="{BE1071E1-0EF2-5A3B-AED6-174B9D512EF5}"/>
              </a:ext>
            </a:extLst>
          </p:cNvPr>
          <p:cNvSpPr txBox="1">
            <a:spLocks/>
          </p:cNvSpPr>
          <p:nvPr/>
        </p:nvSpPr>
        <p:spPr>
          <a:xfrm>
            <a:off x="145382" y="919178"/>
            <a:ext cx="10620375" cy="18452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800" dirty="0">
                <a:latin typeface="Century Gothic" panose="020B0502020202020204" pitchFamily="34" charset="0"/>
              </a:rPr>
              <a:t>The equation for the displacement reaction between potassium and copper nitrate is as follows:</a:t>
            </a:r>
          </a:p>
          <a:p>
            <a:endParaRPr lang="en-US" sz="2800" dirty="0">
              <a:latin typeface="Century Gothic" panose="020B0502020202020204" pitchFamily="34" charset="0"/>
            </a:endParaRPr>
          </a:p>
          <a:p>
            <a:pPr algn="ctr"/>
            <a:r>
              <a:rPr lang="en-US" sz="2800" dirty="0">
                <a:latin typeface="Century Gothic" panose="020B0502020202020204" pitchFamily="34" charset="0"/>
              </a:rPr>
              <a:t>2K</a:t>
            </a:r>
            <a:r>
              <a:rPr lang="en-US" sz="2800" baseline="-25000" dirty="0">
                <a:latin typeface="Century Gothic" panose="020B0502020202020204" pitchFamily="34" charset="0"/>
              </a:rPr>
              <a:t>(s) </a:t>
            </a:r>
            <a:r>
              <a:rPr lang="en-US" sz="2800" dirty="0">
                <a:latin typeface="Century Gothic" panose="020B0502020202020204" pitchFamily="34" charset="0"/>
              </a:rPr>
              <a:t>+ Cu(NO</a:t>
            </a:r>
            <a:r>
              <a:rPr lang="en-US" sz="2800" baseline="-25000" dirty="0">
                <a:latin typeface="Century Gothic" panose="020B0502020202020204" pitchFamily="34" charset="0"/>
              </a:rPr>
              <a:t>3</a:t>
            </a:r>
            <a:r>
              <a:rPr lang="en-US" sz="2800" dirty="0">
                <a:latin typeface="Century Gothic" panose="020B0502020202020204" pitchFamily="34" charset="0"/>
              </a:rPr>
              <a:t>)</a:t>
            </a:r>
            <a:r>
              <a:rPr lang="en-US" sz="2800" baseline="-25000" dirty="0">
                <a:latin typeface="Century Gothic" panose="020B0502020202020204" pitchFamily="34" charset="0"/>
              </a:rPr>
              <a:t>2(aq)</a:t>
            </a:r>
            <a:r>
              <a:rPr lang="en-US" sz="2800" dirty="0">
                <a:latin typeface="Century Gothic" panose="020B0502020202020204" pitchFamily="34" charset="0"/>
              </a:rPr>
              <a:t> </a:t>
            </a:r>
            <a:r>
              <a:rPr lang="en-GB" sz="2800" dirty="0">
                <a:latin typeface="Century Gothic" panose="020B0502020202020204" pitchFamily="34" charset="0"/>
              </a:rPr>
              <a:t>→ 2KNO</a:t>
            </a:r>
            <a:r>
              <a:rPr lang="en-GB" sz="2800" baseline="-25000" dirty="0">
                <a:latin typeface="Century Gothic" panose="020B0502020202020204" pitchFamily="34" charset="0"/>
              </a:rPr>
              <a:t>3(aq)</a:t>
            </a:r>
            <a:r>
              <a:rPr lang="en-GB" sz="2800" dirty="0">
                <a:latin typeface="Century Gothic" panose="020B0502020202020204" pitchFamily="34" charset="0"/>
              </a:rPr>
              <a:t> + Cu</a:t>
            </a:r>
            <a:r>
              <a:rPr lang="en-GB" sz="2800" baseline="-25000" dirty="0">
                <a:latin typeface="Century Gothic" panose="020B0502020202020204" pitchFamily="34" charset="0"/>
              </a:rPr>
              <a:t>(s)</a:t>
            </a:r>
            <a:endParaRPr lang="en-US" sz="2800" dirty="0">
              <a:latin typeface="Century Gothic" panose="020B0502020202020204" pitchFamily="34" charset="0"/>
            </a:endParaRPr>
          </a:p>
        </p:txBody>
      </p:sp>
      <p:sp>
        <p:nvSpPr>
          <p:cNvPr id="4" name="TextBox 3">
            <a:extLst>
              <a:ext uri="{FF2B5EF4-FFF2-40B4-BE49-F238E27FC236}">
                <a16:creationId xmlns:a16="http://schemas.microsoft.com/office/drawing/2014/main" id="{F166F49C-BC08-CB92-3816-F743E849E65B}"/>
              </a:ext>
            </a:extLst>
          </p:cNvPr>
          <p:cNvSpPr txBox="1"/>
          <p:nvPr/>
        </p:nvSpPr>
        <p:spPr>
          <a:xfrm>
            <a:off x="318977" y="3059668"/>
            <a:ext cx="6378669" cy="461665"/>
          </a:xfrm>
          <a:prstGeom prst="rect">
            <a:avLst/>
          </a:prstGeom>
          <a:noFill/>
        </p:spPr>
        <p:txBody>
          <a:bodyPr wrap="none" rtlCol="0">
            <a:spAutoFit/>
          </a:bodyPr>
          <a:lstStyle/>
          <a:p>
            <a:r>
              <a:rPr lang="en-GB" sz="2400" b="1" dirty="0">
                <a:latin typeface="Century Gothic" panose="020B0502020202020204" pitchFamily="34" charset="0"/>
              </a:rPr>
              <a:t>1. Write an ionic equation for this reaction</a:t>
            </a:r>
          </a:p>
        </p:txBody>
      </p:sp>
      <p:sp>
        <p:nvSpPr>
          <p:cNvPr id="5" name="TextBox 4">
            <a:extLst>
              <a:ext uri="{FF2B5EF4-FFF2-40B4-BE49-F238E27FC236}">
                <a16:creationId xmlns:a16="http://schemas.microsoft.com/office/drawing/2014/main" id="{6D6EE328-813A-F4C7-3AA8-2BF117877ADD}"/>
              </a:ext>
            </a:extLst>
          </p:cNvPr>
          <p:cNvSpPr txBox="1"/>
          <p:nvPr/>
        </p:nvSpPr>
        <p:spPr>
          <a:xfrm>
            <a:off x="318977" y="4700626"/>
            <a:ext cx="7773282" cy="461665"/>
          </a:xfrm>
          <a:prstGeom prst="rect">
            <a:avLst/>
          </a:prstGeom>
          <a:noFill/>
        </p:spPr>
        <p:txBody>
          <a:bodyPr wrap="none" rtlCol="0">
            <a:spAutoFit/>
          </a:bodyPr>
          <a:lstStyle/>
          <a:p>
            <a:r>
              <a:rPr lang="en-GB" sz="2400" b="1" dirty="0">
                <a:latin typeface="Century Gothic" panose="020B0502020202020204" pitchFamily="34" charset="0"/>
              </a:rPr>
              <a:t>2. Explain which species is oxidised in this reaction.</a:t>
            </a:r>
          </a:p>
        </p:txBody>
      </p:sp>
      <p:sp>
        <p:nvSpPr>
          <p:cNvPr id="6" name="TextBox 5">
            <a:extLst>
              <a:ext uri="{FF2B5EF4-FFF2-40B4-BE49-F238E27FC236}">
                <a16:creationId xmlns:a16="http://schemas.microsoft.com/office/drawing/2014/main" id="{26EDCD14-D5CB-04D1-BCF1-2A37ADAFB466}"/>
              </a:ext>
            </a:extLst>
          </p:cNvPr>
          <p:cNvSpPr txBox="1"/>
          <p:nvPr/>
        </p:nvSpPr>
        <p:spPr>
          <a:xfrm>
            <a:off x="318977" y="3782689"/>
            <a:ext cx="10620374" cy="523220"/>
          </a:xfrm>
          <a:prstGeom prst="rect">
            <a:avLst/>
          </a:prstGeom>
          <a:noFill/>
        </p:spPr>
        <p:txBody>
          <a:bodyPr wrap="square">
            <a:spAutoFit/>
          </a:bodyPr>
          <a:lstStyle/>
          <a:p>
            <a:pPr algn="ctr"/>
            <a:r>
              <a:rPr lang="en-US" sz="2800" b="1" dirty="0">
                <a:solidFill>
                  <a:schemeClr val="accent2">
                    <a:lumMod val="60000"/>
                    <a:lumOff val="40000"/>
                  </a:schemeClr>
                </a:solidFill>
                <a:latin typeface="Century Gothic" panose="020B0502020202020204" pitchFamily="34" charset="0"/>
              </a:rPr>
              <a:t>2K</a:t>
            </a:r>
            <a:r>
              <a:rPr lang="en-US" sz="2800" b="1" baseline="-25000" dirty="0">
                <a:solidFill>
                  <a:schemeClr val="accent2">
                    <a:lumMod val="60000"/>
                    <a:lumOff val="40000"/>
                  </a:schemeClr>
                </a:solidFill>
                <a:latin typeface="Century Gothic" panose="020B0502020202020204" pitchFamily="34" charset="0"/>
              </a:rPr>
              <a:t>(s) </a:t>
            </a:r>
            <a:r>
              <a:rPr lang="en-US" sz="2800" b="1" dirty="0">
                <a:solidFill>
                  <a:schemeClr val="accent2">
                    <a:lumMod val="60000"/>
                    <a:lumOff val="40000"/>
                  </a:schemeClr>
                </a:solidFill>
                <a:latin typeface="Century Gothic" panose="020B0502020202020204" pitchFamily="34" charset="0"/>
              </a:rPr>
              <a:t>+ Cu</a:t>
            </a:r>
            <a:r>
              <a:rPr lang="en-US" sz="2800" b="1" baseline="30000" dirty="0">
                <a:solidFill>
                  <a:schemeClr val="accent2">
                    <a:lumMod val="60000"/>
                    <a:lumOff val="40000"/>
                  </a:schemeClr>
                </a:solidFill>
                <a:latin typeface="Century Gothic" panose="020B0502020202020204" pitchFamily="34" charset="0"/>
              </a:rPr>
              <a:t>2+</a:t>
            </a:r>
            <a:r>
              <a:rPr lang="en-US" sz="2800" b="1" baseline="-25000" dirty="0">
                <a:solidFill>
                  <a:schemeClr val="accent2">
                    <a:lumMod val="60000"/>
                    <a:lumOff val="40000"/>
                  </a:schemeClr>
                </a:solidFill>
                <a:latin typeface="Century Gothic" panose="020B0502020202020204" pitchFamily="34" charset="0"/>
              </a:rPr>
              <a:t>(aq) </a:t>
            </a:r>
            <a:r>
              <a:rPr lang="en-GB" sz="2800" b="1" dirty="0">
                <a:solidFill>
                  <a:schemeClr val="accent2">
                    <a:lumMod val="60000"/>
                    <a:lumOff val="40000"/>
                  </a:schemeClr>
                </a:solidFill>
                <a:latin typeface="Century Gothic" panose="020B0502020202020204" pitchFamily="34" charset="0"/>
              </a:rPr>
              <a:t>→ 2K</a:t>
            </a:r>
            <a:r>
              <a:rPr lang="en-GB" sz="2800" b="1" baseline="30000" dirty="0">
                <a:solidFill>
                  <a:schemeClr val="accent2">
                    <a:lumMod val="60000"/>
                    <a:lumOff val="40000"/>
                  </a:schemeClr>
                </a:solidFill>
                <a:latin typeface="Century Gothic" panose="020B0502020202020204" pitchFamily="34" charset="0"/>
              </a:rPr>
              <a:t>+</a:t>
            </a:r>
            <a:r>
              <a:rPr lang="en-GB" sz="2800" b="1" baseline="-25000" dirty="0">
                <a:solidFill>
                  <a:schemeClr val="accent2">
                    <a:lumMod val="60000"/>
                    <a:lumOff val="40000"/>
                  </a:schemeClr>
                </a:solidFill>
                <a:latin typeface="Century Gothic" panose="020B0502020202020204" pitchFamily="34" charset="0"/>
              </a:rPr>
              <a:t>(aq)</a:t>
            </a:r>
            <a:r>
              <a:rPr lang="en-GB" sz="2800" b="1" dirty="0">
                <a:solidFill>
                  <a:schemeClr val="accent2">
                    <a:lumMod val="60000"/>
                    <a:lumOff val="40000"/>
                  </a:schemeClr>
                </a:solidFill>
                <a:latin typeface="Century Gothic" panose="020B0502020202020204" pitchFamily="34" charset="0"/>
              </a:rPr>
              <a:t> + Cu</a:t>
            </a:r>
            <a:r>
              <a:rPr lang="en-GB" sz="2800" b="1" baseline="-25000" dirty="0">
                <a:solidFill>
                  <a:schemeClr val="accent2">
                    <a:lumMod val="60000"/>
                    <a:lumOff val="40000"/>
                  </a:schemeClr>
                </a:solidFill>
                <a:latin typeface="Century Gothic" panose="020B0502020202020204" pitchFamily="34" charset="0"/>
              </a:rPr>
              <a:t>(s)</a:t>
            </a:r>
            <a:endParaRPr lang="en-US" sz="2800" b="1" dirty="0">
              <a:solidFill>
                <a:schemeClr val="accent2">
                  <a:lumMod val="60000"/>
                  <a:lumOff val="40000"/>
                </a:schemeClr>
              </a:solidFill>
              <a:latin typeface="Century Gothic" panose="020B0502020202020204" pitchFamily="34" charset="0"/>
            </a:endParaRPr>
          </a:p>
        </p:txBody>
      </p:sp>
      <p:sp>
        <p:nvSpPr>
          <p:cNvPr id="7" name="TextBox 6">
            <a:extLst>
              <a:ext uri="{FF2B5EF4-FFF2-40B4-BE49-F238E27FC236}">
                <a16:creationId xmlns:a16="http://schemas.microsoft.com/office/drawing/2014/main" id="{528C1D99-7DCF-E41C-FA53-2F4727EC4991}"/>
              </a:ext>
            </a:extLst>
          </p:cNvPr>
          <p:cNvSpPr txBox="1"/>
          <p:nvPr/>
        </p:nvSpPr>
        <p:spPr>
          <a:xfrm>
            <a:off x="471377" y="5324133"/>
            <a:ext cx="10620374" cy="523220"/>
          </a:xfrm>
          <a:prstGeom prst="rect">
            <a:avLst/>
          </a:prstGeom>
          <a:noFill/>
        </p:spPr>
        <p:txBody>
          <a:bodyPr wrap="square">
            <a:spAutoFit/>
          </a:bodyPr>
          <a:lstStyle/>
          <a:p>
            <a:r>
              <a:rPr lang="en-US" sz="2800" b="1" dirty="0">
                <a:solidFill>
                  <a:schemeClr val="accent2">
                    <a:lumMod val="60000"/>
                    <a:lumOff val="40000"/>
                  </a:schemeClr>
                </a:solidFill>
                <a:latin typeface="Century Gothic" panose="020B0502020202020204" pitchFamily="34" charset="0"/>
              </a:rPr>
              <a:t>Potassium is oxidised because it loses electrons </a:t>
            </a:r>
          </a:p>
        </p:txBody>
      </p:sp>
    </p:spTree>
    <p:extLst>
      <p:ext uri="{BB962C8B-B14F-4D97-AF65-F5344CB8AC3E}">
        <p14:creationId xmlns:p14="http://schemas.microsoft.com/office/powerpoint/2010/main" val="49017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010B04-10E1-93BE-B0D4-ABB4ED1846CC}"/>
              </a:ext>
            </a:extLst>
          </p:cNvPr>
          <p:cNvPicPr>
            <a:picLocks noChangeAspect="1"/>
          </p:cNvPicPr>
          <p:nvPr/>
        </p:nvPicPr>
        <p:blipFill>
          <a:blip r:embed="rId3"/>
          <a:stretch>
            <a:fillRect/>
          </a:stretch>
        </p:blipFill>
        <p:spPr>
          <a:xfrm>
            <a:off x="6860261" y="920534"/>
            <a:ext cx="3771900" cy="5324475"/>
          </a:xfrm>
          <a:prstGeom prst="rect">
            <a:avLst/>
          </a:prstGeom>
          <a:ln>
            <a:solidFill>
              <a:schemeClr val="tx1"/>
            </a:solidFill>
          </a:ln>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7" name="Picture 6">
            <a:extLst>
              <a:ext uri="{FF2B5EF4-FFF2-40B4-BE49-F238E27FC236}">
                <a16:creationId xmlns:a16="http://schemas.microsoft.com/office/drawing/2014/main" id="{722DEE5B-09E6-24D7-83CC-0915A5BB8143}"/>
              </a:ext>
            </a:extLst>
          </p:cNvPr>
          <p:cNvPicPr>
            <a:picLocks noChangeAspect="1"/>
          </p:cNvPicPr>
          <p:nvPr/>
        </p:nvPicPr>
        <p:blipFill>
          <a:blip r:embed="rId4"/>
          <a:stretch>
            <a:fillRect/>
          </a:stretch>
        </p:blipFill>
        <p:spPr>
          <a:xfrm>
            <a:off x="3605616" y="920534"/>
            <a:ext cx="3771900" cy="5314950"/>
          </a:xfrm>
          <a:prstGeom prst="rect">
            <a:avLst/>
          </a:prstGeom>
          <a:ln>
            <a:solidFill>
              <a:schemeClr val="tx1"/>
            </a:solidFill>
          </a:ln>
        </p:spPr>
      </p:pic>
      <p:pic>
        <p:nvPicPr>
          <p:cNvPr id="4" name="Picture 3">
            <a:extLst>
              <a:ext uri="{FF2B5EF4-FFF2-40B4-BE49-F238E27FC236}">
                <a16:creationId xmlns:a16="http://schemas.microsoft.com/office/drawing/2014/main" id="{AB7B410C-67E6-18C8-36C9-430D7121DF1E}"/>
              </a:ext>
            </a:extLst>
          </p:cNvPr>
          <p:cNvPicPr>
            <a:picLocks noChangeAspect="1"/>
          </p:cNvPicPr>
          <p:nvPr/>
        </p:nvPicPr>
        <p:blipFill>
          <a:blip r:embed="rId5"/>
          <a:stretch>
            <a:fillRect/>
          </a:stretch>
        </p:blipFill>
        <p:spPr>
          <a:xfrm>
            <a:off x="756976" y="901484"/>
            <a:ext cx="3781425" cy="5334000"/>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BA0365E-C7C3-811B-37CA-F75F37153722}"/>
              </a:ext>
            </a:extLst>
          </p:cNvPr>
          <p:cNvPicPr>
            <a:picLocks noChangeAspect="1"/>
          </p:cNvPicPr>
          <p:nvPr/>
        </p:nvPicPr>
        <p:blipFill>
          <a:blip r:embed="rId3"/>
          <a:stretch>
            <a:fillRect/>
          </a:stretch>
        </p:blipFill>
        <p:spPr>
          <a:xfrm>
            <a:off x="540000" y="719998"/>
            <a:ext cx="8356865" cy="601886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3" name="TextBox 2">
            <a:extLst>
              <a:ext uri="{FF2B5EF4-FFF2-40B4-BE49-F238E27FC236}">
                <a16:creationId xmlns:a16="http://schemas.microsoft.com/office/drawing/2014/main" id="{4C6AE249-7959-C2EA-70DC-79D585E437FB}"/>
              </a:ext>
            </a:extLst>
          </p:cNvPr>
          <p:cNvSpPr txBox="1"/>
          <p:nvPr/>
        </p:nvSpPr>
        <p:spPr>
          <a:xfrm>
            <a:off x="1738673" y="1100025"/>
            <a:ext cx="7142693"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is the loss of electrons.</a:t>
            </a:r>
          </a:p>
        </p:txBody>
      </p:sp>
      <p:sp>
        <p:nvSpPr>
          <p:cNvPr id="9" name="TextBox 8">
            <a:extLst>
              <a:ext uri="{FF2B5EF4-FFF2-40B4-BE49-F238E27FC236}">
                <a16:creationId xmlns:a16="http://schemas.microsoft.com/office/drawing/2014/main" id="{0C746DAA-857D-FE28-9FA2-7FD80A1B7755}"/>
              </a:ext>
            </a:extLst>
          </p:cNvPr>
          <p:cNvSpPr txBox="1"/>
          <p:nvPr/>
        </p:nvSpPr>
        <p:spPr>
          <a:xfrm>
            <a:off x="1761921" y="1555468"/>
            <a:ext cx="7142693"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is the gain of electrons.</a:t>
            </a:r>
          </a:p>
        </p:txBody>
      </p:sp>
      <p:sp>
        <p:nvSpPr>
          <p:cNvPr id="13" name="TextBox 12">
            <a:extLst>
              <a:ext uri="{FF2B5EF4-FFF2-40B4-BE49-F238E27FC236}">
                <a16:creationId xmlns:a16="http://schemas.microsoft.com/office/drawing/2014/main" id="{99C6DA09-0EFC-23E6-8D2D-8E235A15CD93}"/>
              </a:ext>
            </a:extLst>
          </p:cNvPr>
          <p:cNvSpPr txBox="1"/>
          <p:nvPr/>
        </p:nvSpPr>
        <p:spPr>
          <a:xfrm>
            <a:off x="4732307" y="3378476"/>
            <a:ext cx="262938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Ag</a:t>
            </a:r>
            <a:r>
              <a:rPr lang="en-GB" sz="2400" b="1" baseline="30000" dirty="0">
                <a:solidFill>
                  <a:schemeClr val="accent1"/>
                </a:solidFill>
                <a:latin typeface="Century Gothic" panose="020B0502020202020204" pitchFamily="34" charset="0"/>
              </a:rPr>
              <a:t>+</a:t>
            </a:r>
            <a:r>
              <a:rPr lang="en-GB" sz="2400" b="1" dirty="0">
                <a:solidFill>
                  <a:schemeClr val="accent1"/>
                </a:solidFill>
                <a:latin typeface="Century Gothic" panose="020B0502020202020204" pitchFamily="34" charset="0"/>
              </a:rPr>
              <a:t> and NO</a:t>
            </a:r>
            <a:r>
              <a:rPr lang="en-GB" sz="2400" b="1" baseline="-25000" dirty="0">
                <a:solidFill>
                  <a:schemeClr val="accent1"/>
                </a:solidFill>
                <a:latin typeface="Century Gothic" panose="020B0502020202020204" pitchFamily="34" charset="0"/>
              </a:rPr>
              <a:t>3</a:t>
            </a:r>
            <a:r>
              <a:rPr lang="en-GB" sz="3200" b="1" baseline="30000" dirty="0">
                <a:solidFill>
                  <a:schemeClr val="accent1"/>
                </a:solidFill>
                <a:latin typeface="Century Gothic" panose="020B0502020202020204" pitchFamily="34" charset="0"/>
              </a:rPr>
              <a:t>-</a:t>
            </a:r>
            <a:endParaRPr lang="en-GB" sz="2400" b="1" baseline="30000" dirty="0">
              <a:solidFill>
                <a:schemeClr val="accent1"/>
              </a:solidFill>
              <a:latin typeface="Century Gothic" panose="020B0502020202020204" pitchFamily="34" charset="0"/>
            </a:endParaRPr>
          </a:p>
        </p:txBody>
      </p:sp>
      <p:sp>
        <p:nvSpPr>
          <p:cNvPr id="14" name="TextBox 13">
            <a:extLst>
              <a:ext uri="{FF2B5EF4-FFF2-40B4-BE49-F238E27FC236}">
                <a16:creationId xmlns:a16="http://schemas.microsoft.com/office/drawing/2014/main" id="{71791633-EDF3-030F-3AE6-24834EDA5591}"/>
              </a:ext>
            </a:extLst>
          </p:cNvPr>
          <p:cNvSpPr txBox="1"/>
          <p:nvPr/>
        </p:nvSpPr>
        <p:spPr>
          <a:xfrm>
            <a:off x="4956658" y="3760424"/>
            <a:ext cx="262938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r>
              <a:rPr lang="en-GB" sz="2400" b="1" baseline="30000" dirty="0">
                <a:solidFill>
                  <a:schemeClr val="accent1"/>
                </a:solidFill>
                <a:latin typeface="Century Gothic" panose="020B0502020202020204" pitchFamily="34" charset="0"/>
              </a:rPr>
              <a:t>+</a:t>
            </a:r>
            <a:r>
              <a:rPr lang="en-GB" sz="2400" b="1" dirty="0">
                <a:solidFill>
                  <a:schemeClr val="accent1"/>
                </a:solidFill>
                <a:latin typeface="Century Gothic" panose="020B0502020202020204" pitchFamily="34" charset="0"/>
              </a:rPr>
              <a:t> and Cl</a:t>
            </a:r>
            <a:r>
              <a:rPr lang="en-GB" sz="3200" b="1" baseline="30000" dirty="0">
                <a:solidFill>
                  <a:schemeClr val="accent1"/>
                </a:solidFill>
                <a:latin typeface="Century Gothic" panose="020B0502020202020204" pitchFamily="34" charset="0"/>
              </a:rPr>
              <a:t>-</a:t>
            </a:r>
            <a:endParaRPr lang="en-GB" sz="2400" b="1" baseline="30000" dirty="0">
              <a:solidFill>
                <a:schemeClr val="accent1"/>
              </a:solidFill>
              <a:latin typeface="Century Gothic" panose="020B0502020202020204" pitchFamily="34" charset="0"/>
            </a:endParaRPr>
          </a:p>
        </p:txBody>
      </p:sp>
      <p:sp>
        <p:nvSpPr>
          <p:cNvPr id="15" name="TextBox 14">
            <a:extLst>
              <a:ext uri="{FF2B5EF4-FFF2-40B4-BE49-F238E27FC236}">
                <a16:creationId xmlns:a16="http://schemas.microsoft.com/office/drawing/2014/main" id="{87158195-6158-ADE4-28AF-4DA3464F70FB}"/>
              </a:ext>
            </a:extLst>
          </p:cNvPr>
          <p:cNvSpPr txBox="1"/>
          <p:nvPr/>
        </p:nvSpPr>
        <p:spPr>
          <a:xfrm>
            <a:off x="4483353" y="4142372"/>
            <a:ext cx="262938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 Na</a:t>
            </a:r>
            <a:r>
              <a:rPr lang="en-GB" sz="2400" b="1" baseline="30000" dirty="0">
                <a:solidFill>
                  <a:schemeClr val="accent1"/>
                </a:solidFill>
                <a:latin typeface="Century Gothic" panose="020B0502020202020204" pitchFamily="34" charset="0"/>
              </a:rPr>
              <a:t>+</a:t>
            </a:r>
            <a:r>
              <a:rPr lang="en-GB" sz="2400" b="1" dirty="0">
                <a:solidFill>
                  <a:schemeClr val="accent1"/>
                </a:solidFill>
                <a:latin typeface="Century Gothic" panose="020B0502020202020204" pitchFamily="34" charset="0"/>
              </a:rPr>
              <a:t> and O</a:t>
            </a:r>
            <a:r>
              <a:rPr lang="en-GB" sz="2400" b="1" baseline="30000" dirty="0">
                <a:solidFill>
                  <a:schemeClr val="accent1"/>
                </a:solidFill>
                <a:latin typeface="Century Gothic" panose="020B0502020202020204" pitchFamily="34" charset="0"/>
              </a:rPr>
              <a:t>2</a:t>
            </a:r>
            <a:r>
              <a:rPr lang="en-GB" sz="3200" b="1" baseline="30000" dirty="0">
                <a:solidFill>
                  <a:schemeClr val="accent1"/>
                </a:solidFill>
                <a:latin typeface="Century Gothic" panose="020B0502020202020204" pitchFamily="34" charset="0"/>
              </a:rPr>
              <a:t>-</a:t>
            </a:r>
            <a:endParaRPr lang="en-GB" sz="2400" b="1" baseline="30000" dirty="0">
              <a:solidFill>
                <a:schemeClr val="accent1"/>
              </a:solidFill>
              <a:latin typeface="Century Gothic" panose="020B0502020202020204" pitchFamily="34" charset="0"/>
            </a:endParaRPr>
          </a:p>
        </p:txBody>
      </p:sp>
      <p:sp>
        <p:nvSpPr>
          <p:cNvPr id="16" name="TextBox 15">
            <a:extLst>
              <a:ext uri="{FF2B5EF4-FFF2-40B4-BE49-F238E27FC236}">
                <a16:creationId xmlns:a16="http://schemas.microsoft.com/office/drawing/2014/main" id="{D1171198-6D50-4520-10EA-DE8AC10FFB30}"/>
              </a:ext>
            </a:extLst>
          </p:cNvPr>
          <p:cNvSpPr txBox="1"/>
          <p:nvPr/>
        </p:nvSpPr>
        <p:spPr>
          <a:xfrm>
            <a:off x="4751002" y="4508822"/>
            <a:ext cx="262938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Cu</a:t>
            </a:r>
            <a:r>
              <a:rPr lang="en-GB" sz="2400" b="1" baseline="30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 and 2 Cl</a:t>
            </a:r>
            <a:r>
              <a:rPr lang="en-GB" sz="3200" b="1" baseline="30000" dirty="0">
                <a:solidFill>
                  <a:schemeClr val="accent1"/>
                </a:solidFill>
                <a:latin typeface="Century Gothic" panose="020B0502020202020204" pitchFamily="34" charset="0"/>
              </a:rPr>
              <a:t>-</a:t>
            </a:r>
            <a:endParaRPr lang="en-GB" sz="2400" b="1" baseline="30000" dirty="0">
              <a:solidFill>
                <a:schemeClr val="accent1"/>
              </a:solidFill>
              <a:latin typeface="Century Gothic" panose="020B0502020202020204" pitchFamily="34" charset="0"/>
            </a:endParaRPr>
          </a:p>
        </p:txBody>
      </p:sp>
      <p:sp>
        <p:nvSpPr>
          <p:cNvPr id="17" name="TextBox 16">
            <a:extLst>
              <a:ext uri="{FF2B5EF4-FFF2-40B4-BE49-F238E27FC236}">
                <a16:creationId xmlns:a16="http://schemas.microsoft.com/office/drawing/2014/main" id="{EE2E2F5D-92F1-70FF-2938-F641A05381FE}"/>
              </a:ext>
            </a:extLst>
          </p:cNvPr>
          <p:cNvSpPr txBox="1"/>
          <p:nvPr/>
        </p:nvSpPr>
        <p:spPr>
          <a:xfrm>
            <a:off x="4956658" y="4865917"/>
            <a:ext cx="262938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Li</a:t>
            </a:r>
            <a:r>
              <a:rPr lang="en-GB" sz="2400" b="1" baseline="30000" dirty="0">
                <a:solidFill>
                  <a:schemeClr val="accent1"/>
                </a:solidFill>
                <a:latin typeface="Century Gothic" panose="020B0502020202020204" pitchFamily="34" charset="0"/>
              </a:rPr>
              <a:t>+</a:t>
            </a:r>
            <a:r>
              <a:rPr lang="en-GB" sz="2400" b="1" dirty="0">
                <a:solidFill>
                  <a:schemeClr val="accent1"/>
                </a:solidFill>
                <a:latin typeface="Century Gothic" panose="020B0502020202020204" pitchFamily="34" charset="0"/>
              </a:rPr>
              <a:t> and OH</a:t>
            </a:r>
            <a:r>
              <a:rPr lang="en-GB" sz="3200" b="1" baseline="30000" dirty="0">
                <a:solidFill>
                  <a:schemeClr val="accent1"/>
                </a:solidFill>
                <a:latin typeface="Century Gothic" panose="020B0502020202020204" pitchFamily="34" charset="0"/>
              </a:rPr>
              <a:t>-</a:t>
            </a:r>
            <a:endParaRPr lang="en-GB" sz="2400" b="1" baseline="30000" dirty="0">
              <a:solidFill>
                <a:schemeClr val="accent1"/>
              </a:solidFill>
              <a:latin typeface="Century Gothic" panose="020B0502020202020204" pitchFamily="34" charset="0"/>
            </a:endParaRPr>
          </a:p>
        </p:txBody>
      </p:sp>
      <p:sp>
        <p:nvSpPr>
          <p:cNvPr id="18" name="TextBox 17">
            <a:extLst>
              <a:ext uri="{FF2B5EF4-FFF2-40B4-BE49-F238E27FC236}">
                <a16:creationId xmlns:a16="http://schemas.microsoft.com/office/drawing/2014/main" id="{860B72EB-DD7E-29E8-1622-918D34462312}"/>
              </a:ext>
            </a:extLst>
          </p:cNvPr>
          <p:cNvSpPr txBox="1"/>
          <p:nvPr/>
        </p:nvSpPr>
        <p:spPr>
          <a:xfrm>
            <a:off x="4643793" y="5201275"/>
            <a:ext cx="262938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Cu</a:t>
            </a:r>
            <a:r>
              <a:rPr lang="en-GB" sz="2400" b="1" baseline="30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 and SO</a:t>
            </a:r>
            <a:r>
              <a:rPr lang="en-GB" sz="2400" b="1" baseline="-25000" dirty="0">
                <a:solidFill>
                  <a:schemeClr val="accent1"/>
                </a:solidFill>
                <a:latin typeface="Century Gothic" panose="020B0502020202020204" pitchFamily="34" charset="0"/>
              </a:rPr>
              <a:t>4</a:t>
            </a:r>
            <a:r>
              <a:rPr lang="en-GB" sz="2400" b="1" baseline="30000" dirty="0">
                <a:solidFill>
                  <a:schemeClr val="accent1"/>
                </a:solidFill>
                <a:latin typeface="Century Gothic" panose="020B0502020202020204" pitchFamily="34" charset="0"/>
              </a:rPr>
              <a:t>2</a:t>
            </a:r>
            <a:r>
              <a:rPr lang="en-GB" sz="3200" b="1" baseline="30000" dirty="0">
                <a:solidFill>
                  <a:schemeClr val="accent1"/>
                </a:solidFill>
                <a:latin typeface="Century Gothic" panose="020B0502020202020204" pitchFamily="34" charset="0"/>
              </a:rPr>
              <a:t>-</a:t>
            </a:r>
            <a:endParaRPr lang="en-GB" sz="2400" b="1" baseline="30000" dirty="0">
              <a:solidFill>
                <a:schemeClr val="accent1"/>
              </a:solidFill>
              <a:latin typeface="Century Gothic" panose="020B0502020202020204" pitchFamily="34" charset="0"/>
            </a:endParaRPr>
          </a:p>
        </p:txBody>
      </p:sp>
      <p:sp>
        <p:nvSpPr>
          <p:cNvPr id="19" name="TextBox 18">
            <a:extLst>
              <a:ext uri="{FF2B5EF4-FFF2-40B4-BE49-F238E27FC236}">
                <a16:creationId xmlns:a16="http://schemas.microsoft.com/office/drawing/2014/main" id="{17F91221-C3CD-9794-2FCC-965731072339}"/>
              </a:ext>
            </a:extLst>
          </p:cNvPr>
          <p:cNvSpPr txBox="1"/>
          <p:nvPr/>
        </p:nvSpPr>
        <p:spPr>
          <a:xfrm>
            <a:off x="4718432" y="5558370"/>
            <a:ext cx="262938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 H</a:t>
            </a:r>
            <a:r>
              <a:rPr lang="en-GB" sz="2400" b="1" baseline="30000" dirty="0">
                <a:solidFill>
                  <a:schemeClr val="accent1"/>
                </a:solidFill>
                <a:latin typeface="Century Gothic" panose="020B0502020202020204" pitchFamily="34" charset="0"/>
              </a:rPr>
              <a:t>+</a:t>
            </a:r>
            <a:r>
              <a:rPr lang="en-GB" sz="2400" b="1" dirty="0">
                <a:solidFill>
                  <a:schemeClr val="accent1"/>
                </a:solidFill>
                <a:latin typeface="Century Gothic" panose="020B0502020202020204" pitchFamily="34" charset="0"/>
              </a:rPr>
              <a:t> and CO</a:t>
            </a:r>
            <a:r>
              <a:rPr lang="en-GB" sz="2400" b="1" baseline="-25000" dirty="0">
                <a:solidFill>
                  <a:schemeClr val="accent1"/>
                </a:solidFill>
                <a:latin typeface="Century Gothic" panose="020B0502020202020204" pitchFamily="34" charset="0"/>
              </a:rPr>
              <a:t>3</a:t>
            </a:r>
            <a:r>
              <a:rPr lang="en-GB" sz="2400" b="1" baseline="30000" dirty="0">
                <a:solidFill>
                  <a:schemeClr val="accent1"/>
                </a:solidFill>
                <a:latin typeface="Century Gothic" panose="020B0502020202020204" pitchFamily="34" charset="0"/>
              </a:rPr>
              <a:t>2</a:t>
            </a:r>
            <a:r>
              <a:rPr lang="en-GB" sz="3200" b="1" baseline="30000" dirty="0">
                <a:solidFill>
                  <a:schemeClr val="accent1"/>
                </a:solidFill>
                <a:latin typeface="Century Gothic" panose="020B0502020202020204" pitchFamily="34" charset="0"/>
              </a:rPr>
              <a:t>-</a:t>
            </a:r>
            <a:endParaRPr lang="en-GB" sz="2400" b="1" baseline="30000" dirty="0">
              <a:solidFill>
                <a:schemeClr val="accent1"/>
              </a:solidFill>
              <a:latin typeface="Century Gothic" panose="020B0502020202020204" pitchFamily="34" charset="0"/>
            </a:endParaRPr>
          </a:p>
        </p:txBody>
      </p:sp>
      <p:sp>
        <p:nvSpPr>
          <p:cNvPr id="20" name="TextBox 19">
            <a:extLst>
              <a:ext uri="{FF2B5EF4-FFF2-40B4-BE49-F238E27FC236}">
                <a16:creationId xmlns:a16="http://schemas.microsoft.com/office/drawing/2014/main" id="{F089495F-C500-16FE-649E-B4A65359E166}"/>
              </a:ext>
            </a:extLst>
          </p:cNvPr>
          <p:cNvSpPr txBox="1"/>
          <p:nvPr/>
        </p:nvSpPr>
        <p:spPr>
          <a:xfrm>
            <a:off x="4643793" y="5932147"/>
            <a:ext cx="262938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a:t>
            </a:r>
            <a:r>
              <a:rPr lang="en-GB" sz="2400" b="1" baseline="30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 and 2 OH</a:t>
            </a:r>
            <a:r>
              <a:rPr lang="en-GB" sz="3200" b="1" baseline="30000" dirty="0">
                <a:solidFill>
                  <a:schemeClr val="accent1"/>
                </a:solidFill>
                <a:latin typeface="Century Gothic" panose="020B0502020202020204" pitchFamily="34" charset="0"/>
              </a:rPr>
              <a:t>-</a:t>
            </a:r>
            <a:endParaRPr lang="en-GB" sz="2400" b="1" baseline="30000" dirty="0">
              <a:solidFill>
                <a:schemeClr val="accent1"/>
              </a:solidFill>
              <a:latin typeface="Century Gothic" panose="020B0502020202020204" pitchFamily="34" charset="0"/>
            </a:endParaRPr>
          </a:p>
        </p:txBody>
      </p:sp>
      <p:sp>
        <p:nvSpPr>
          <p:cNvPr id="21" name="TextBox 20">
            <a:extLst>
              <a:ext uri="{FF2B5EF4-FFF2-40B4-BE49-F238E27FC236}">
                <a16:creationId xmlns:a16="http://schemas.microsoft.com/office/drawing/2014/main" id="{73C020E6-C988-5F2D-CFD9-D263DFA507E0}"/>
              </a:ext>
            </a:extLst>
          </p:cNvPr>
          <p:cNvSpPr txBox="1"/>
          <p:nvPr/>
        </p:nvSpPr>
        <p:spPr>
          <a:xfrm>
            <a:off x="4781306" y="6289242"/>
            <a:ext cx="262938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Al</a:t>
            </a:r>
            <a:r>
              <a:rPr lang="en-GB" sz="2400" b="1" baseline="30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 and 3 OH</a:t>
            </a:r>
            <a:r>
              <a:rPr lang="en-GB" sz="3200" b="1" baseline="30000" dirty="0">
                <a:solidFill>
                  <a:schemeClr val="accent1"/>
                </a:solidFill>
                <a:latin typeface="Century Gothic" panose="020B0502020202020204" pitchFamily="34" charset="0"/>
              </a:rPr>
              <a:t>-</a:t>
            </a:r>
            <a:endParaRPr lang="en-GB" sz="2400" b="1" baseline="30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026821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p:bldP spid="14" grpId="0"/>
      <p:bldP spid="15" grpId="0"/>
      <p:bldP spid="16" grpId="0"/>
      <p:bldP spid="17" grpId="0"/>
      <p:bldP spid="18" grpId="0"/>
      <p:bldP spid="19"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CBD07AA-BF57-0F3F-31D9-A3A71017E4C2}"/>
              </a:ext>
            </a:extLst>
          </p:cNvPr>
          <p:cNvPicPr>
            <a:picLocks noChangeAspect="1"/>
          </p:cNvPicPr>
          <p:nvPr/>
        </p:nvPicPr>
        <p:blipFill>
          <a:blip r:embed="rId3"/>
          <a:stretch>
            <a:fillRect/>
          </a:stretch>
        </p:blipFill>
        <p:spPr>
          <a:xfrm>
            <a:off x="540000" y="861001"/>
            <a:ext cx="10431862" cy="5586293"/>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7" name="TextBox 6">
            <a:extLst>
              <a:ext uri="{FF2B5EF4-FFF2-40B4-BE49-F238E27FC236}">
                <a16:creationId xmlns:a16="http://schemas.microsoft.com/office/drawing/2014/main" id="{009845C4-D641-60BB-B6A0-FCF0604E2C74}"/>
              </a:ext>
            </a:extLst>
          </p:cNvPr>
          <p:cNvSpPr txBox="1"/>
          <p:nvPr/>
        </p:nvSpPr>
        <p:spPr>
          <a:xfrm>
            <a:off x="5377912" y="1942899"/>
            <a:ext cx="178678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Lose</a:t>
            </a:r>
            <a:endParaRPr lang="en-GB" sz="2400" b="1" baseline="30000" dirty="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92B850D3-3DA6-144E-0D89-0908269C9A56}"/>
              </a:ext>
            </a:extLst>
          </p:cNvPr>
          <p:cNvSpPr txBox="1"/>
          <p:nvPr/>
        </p:nvSpPr>
        <p:spPr>
          <a:xfrm>
            <a:off x="9177595" y="1942899"/>
            <a:ext cx="58633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1</a:t>
            </a:r>
            <a:endParaRPr lang="en-GB" sz="2400" b="1" baseline="300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8B785B2C-8AF3-ABBC-7151-19A337516794}"/>
              </a:ext>
            </a:extLst>
          </p:cNvPr>
          <p:cNvSpPr txBox="1"/>
          <p:nvPr/>
        </p:nvSpPr>
        <p:spPr>
          <a:xfrm>
            <a:off x="5377912" y="2484097"/>
            <a:ext cx="178678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Gain</a:t>
            </a:r>
            <a:endParaRPr lang="en-GB" sz="2400" b="1" baseline="30000" dirty="0">
              <a:solidFill>
                <a:schemeClr val="accent1"/>
              </a:solidFill>
              <a:latin typeface="Century Gothic" panose="020B0502020202020204" pitchFamily="34" charset="0"/>
            </a:endParaRPr>
          </a:p>
        </p:txBody>
      </p:sp>
      <p:sp>
        <p:nvSpPr>
          <p:cNvPr id="13" name="TextBox 12">
            <a:extLst>
              <a:ext uri="{FF2B5EF4-FFF2-40B4-BE49-F238E27FC236}">
                <a16:creationId xmlns:a16="http://schemas.microsoft.com/office/drawing/2014/main" id="{5249F9B5-B97D-CD4A-C600-CE1AE7E0597E}"/>
              </a:ext>
            </a:extLst>
          </p:cNvPr>
          <p:cNvSpPr txBox="1"/>
          <p:nvPr/>
        </p:nvSpPr>
        <p:spPr>
          <a:xfrm>
            <a:off x="9177594" y="2420062"/>
            <a:ext cx="58633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1</a:t>
            </a:r>
            <a:endParaRPr lang="en-GB" sz="2400" b="1" baseline="30000" dirty="0">
              <a:solidFill>
                <a:schemeClr val="accent1"/>
              </a:solidFill>
              <a:latin typeface="Century Gothic" panose="020B0502020202020204" pitchFamily="34" charset="0"/>
            </a:endParaRPr>
          </a:p>
        </p:txBody>
      </p:sp>
      <p:sp>
        <p:nvSpPr>
          <p:cNvPr id="14" name="TextBox 13">
            <a:extLst>
              <a:ext uri="{FF2B5EF4-FFF2-40B4-BE49-F238E27FC236}">
                <a16:creationId xmlns:a16="http://schemas.microsoft.com/office/drawing/2014/main" id="{E73053C2-060D-A07E-11D2-CFD2CE0E27D4}"/>
              </a:ext>
            </a:extLst>
          </p:cNvPr>
          <p:cNvSpPr txBox="1"/>
          <p:nvPr/>
        </p:nvSpPr>
        <p:spPr>
          <a:xfrm>
            <a:off x="5377912" y="2971210"/>
            <a:ext cx="178678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Gain</a:t>
            </a:r>
            <a:endParaRPr lang="en-GB" sz="2400" b="1" baseline="30000" dirty="0">
              <a:solidFill>
                <a:schemeClr val="accent1"/>
              </a:solidFill>
              <a:latin typeface="Century Gothic" panose="020B0502020202020204" pitchFamily="34" charset="0"/>
            </a:endParaRPr>
          </a:p>
        </p:txBody>
      </p:sp>
      <p:sp>
        <p:nvSpPr>
          <p:cNvPr id="15" name="TextBox 14">
            <a:extLst>
              <a:ext uri="{FF2B5EF4-FFF2-40B4-BE49-F238E27FC236}">
                <a16:creationId xmlns:a16="http://schemas.microsoft.com/office/drawing/2014/main" id="{0B36824C-951E-7C0B-64D6-0FF1424BC4B0}"/>
              </a:ext>
            </a:extLst>
          </p:cNvPr>
          <p:cNvSpPr txBox="1"/>
          <p:nvPr/>
        </p:nvSpPr>
        <p:spPr>
          <a:xfrm>
            <a:off x="9177594" y="2945762"/>
            <a:ext cx="58633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a:t>
            </a:r>
            <a:endParaRPr lang="en-GB" sz="2400" b="1" baseline="30000" dirty="0">
              <a:solidFill>
                <a:schemeClr val="accent1"/>
              </a:solidFill>
              <a:latin typeface="Century Gothic" panose="020B0502020202020204" pitchFamily="34" charset="0"/>
            </a:endParaRPr>
          </a:p>
        </p:txBody>
      </p:sp>
      <p:sp>
        <p:nvSpPr>
          <p:cNvPr id="16" name="TextBox 15">
            <a:extLst>
              <a:ext uri="{FF2B5EF4-FFF2-40B4-BE49-F238E27FC236}">
                <a16:creationId xmlns:a16="http://schemas.microsoft.com/office/drawing/2014/main" id="{7E741174-A4AD-0680-FC02-265D8AE652BE}"/>
              </a:ext>
            </a:extLst>
          </p:cNvPr>
          <p:cNvSpPr txBox="1"/>
          <p:nvPr/>
        </p:nvSpPr>
        <p:spPr>
          <a:xfrm>
            <a:off x="5377912" y="3468761"/>
            <a:ext cx="178678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Lose</a:t>
            </a:r>
            <a:endParaRPr lang="en-GB" sz="2400" b="1" baseline="30000" dirty="0">
              <a:solidFill>
                <a:schemeClr val="accent1"/>
              </a:solidFill>
              <a:latin typeface="Century Gothic" panose="020B0502020202020204" pitchFamily="34" charset="0"/>
            </a:endParaRPr>
          </a:p>
        </p:txBody>
      </p:sp>
      <p:sp>
        <p:nvSpPr>
          <p:cNvPr id="17" name="TextBox 16">
            <a:extLst>
              <a:ext uri="{FF2B5EF4-FFF2-40B4-BE49-F238E27FC236}">
                <a16:creationId xmlns:a16="http://schemas.microsoft.com/office/drawing/2014/main" id="{71645768-3753-4DAB-A8D7-CCA9036A2502}"/>
              </a:ext>
            </a:extLst>
          </p:cNvPr>
          <p:cNvSpPr txBox="1"/>
          <p:nvPr/>
        </p:nvSpPr>
        <p:spPr>
          <a:xfrm>
            <a:off x="9177593" y="3454180"/>
            <a:ext cx="58633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a:t>
            </a:r>
            <a:endParaRPr lang="en-GB" sz="2400" b="1" baseline="30000" dirty="0">
              <a:solidFill>
                <a:schemeClr val="accent1"/>
              </a:solidFill>
              <a:latin typeface="Century Gothic" panose="020B0502020202020204" pitchFamily="34" charset="0"/>
            </a:endParaRPr>
          </a:p>
        </p:txBody>
      </p:sp>
      <p:sp>
        <p:nvSpPr>
          <p:cNvPr id="20" name="TextBox 19">
            <a:extLst>
              <a:ext uri="{FF2B5EF4-FFF2-40B4-BE49-F238E27FC236}">
                <a16:creationId xmlns:a16="http://schemas.microsoft.com/office/drawing/2014/main" id="{DA019D6D-2906-98E3-86B9-EB1F05ECF870}"/>
              </a:ext>
            </a:extLst>
          </p:cNvPr>
          <p:cNvSpPr txBox="1"/>
          <p:nvPr/>
        </p:nvSpPr>
        <p:spPr>
          <a:xfrm>
            <a:off x="5377912" y="3986020"/>
            <a:ext cx="178678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Lose</a:t>
            </a:r>
            <a:endParaRPr lang="en-GB" sz="2400" b="1" baseline="30000" dirty="0">
              <a:solidFill>
                <a:schemeClr val="accent1"/>
              </a:solidFill>
              <a:latin typeface="Century Gothic" panose="020B0502020202020204" pitchFamily="34" charset="0"/>
            </a:endParaRPr>
          </a:p>
        </p:txBody>
      </p:sp>
      <p:sp>
        <p:nvSpPr>
          <p:cNvPr id="21" name="TextBox 20">
            <a:extLst>
              <a:ext uri="{FF2B5EF4-FFF2-40B4-BE49-F238E27FC236}">
                <a16:creationId xmlns:a16="http://schemas.microsoft.com/office/drawing/2014/main" id="{9BB87F61-C76E-6690-94CF-B0601E968F61}"/>
              </a:ext>
            </a:extLst>
          </p:cNvPr>
          <p:cNvSpPr txBox="1"/>
          <p:nvPr/>
        </p:nvSpPr>
        <p:spPr>
          <a:xfrm>
            <a:off x="9177593" y="3962598"/>
            <a:ext cx="58633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a:t>
            </a:r>
            <a:endParaRPr lang="en-GB" sz="2400" b="1" baseline="30000" dirty="0">
              <a:solidFill>
                <a:schemeClr val="accent1"/>
              </a:solidFill>
              <a:latin typeface="Century Gothic" panose="020B0502020202020204" pitchFamily="34" charset="0"/>
            </a:endParaRPr>
          </a:p>
        </p:txBody>
      </p:sp>
      <p:sp>
        <p:nvSpPr>
          <p:cNvPr id="22" name="TextBox 21">
            <a:extLst>
              <a:ext uri="{FF2B5EF4-FFF2-40B4-BE49-F238E27FC236}">
                <a16:creationId xmlns:a16="http://schemas.microsoft.com/office/drawing/2014/main" id="{3AEC75E6-99EB-AA66-AC0D-2A7765146E33}"/>
              </a:ext>
            </a:extLst>
          </p:cNvPr>
          <p:cNvSpPr txBox="1"/>
          <p:nvPr/>
        </p:nvSpPr>
        <p:spPr>
          <a:xfrm>
            <a:off x="5377912" y="4450055"/>
            <a:ext cx="178678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Lose</a:t>
            </a:r>
            <a:endParaRPr lang="en-GB" sz="2400" b="1" baseline="30000" dirty="0">
              <a:solidFill>
                <a:schemeClr val="accent1"/>
              </a:solidFill>
              <a:latin typeface="Century Gothic" panose="020B0502020202020204" pitchFamily="34" charset="0"/>
            </a:endParaRPr>
          </a:p>
        </p:txBody>
      </p:sp>
      <p:sp>
        <p:nvSpPr>
          <p:cNvPr id="23" name="TextBox 22">
            <a:extLst>
              <a:ext uri="{FF2B5EF4-FFF2-40B4-BE49-F238E27FC236}">
                <a16:creationId xmlns:a16="http://schemas.microsoft.com/office/drawing/2014/main" id="{AB919DFC-DB87-1046-CF6D-0186F0B52CBD}"/>
              </a:ext>
            </a:extLst>
          </p:cNvPr>
          <p:cNvSpPr txBox="1"/>
          <p:nvPr/>
        </p:nvSpPr>
        <p:spPr>
          <a:xfrm>
            <a:off x="9177592" y="4457043"/>
            <a:ext cx="58633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a:t>
            </a:r>
            <a:endParaRPr lang="en-GB" sz="2400" b="1" baseline="30000" dirty="0">
              <a:solidFill>
                <a:schemeClr val="accent1"/>
              </a:solidFill>
              <a:latin typeface="Century Gothic" panose="020B0502020202020204" pitchFamily="34" charset="0"/>
            </a:endParaRPr>
          </a:p>
        </p:txBody>
      </p:sp>
      <p:sp>
        <p:nvSpPr>
          <p:cNvPr id="24" name="TextBox 23">
            <a:extLst>
              <a:ext uri="{FF2B5EF4-FFF2-40B4-BE49-F238E27FC236}">
                <a16:creationId xmlns:a16="http://schemas.microsoft.com/office/drawing/2014/main" id="{85879004-2737-EE4B-F271-AB3FC1F908A3}"/>
              </a:ext>
            </a:extLst>
          </p:cNvPr>
          <p:cNvSpPr txBox="1"/>
          <p:nvPr/>
        </p:nvSpPr>
        <p:spPr>
          <a:xfrm>
            <a:off x="2032870" y="4906164"/>
            <a:ext cx="79040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a:t>
            </a:r>
            <a:r>
              <a:rPr lang="en-GB" sz="2400" b="1" baseline="-25000" dirty="0">
                <a:solidFill>
                  <a:schemeClr val="accent1"/>
                </a:solidFill>
                <a:latin typeface="Century Gothic" panose="020B0502020202020204" pitchFamily="34" charset="0"/>
              </a:rPr>
              <a:t>(s)</a:t>
            </a:r>
          </a:p>
        </p:txBody>
      </p:sp>
      <p:sp>
        <p:nvSpPr>
          <p:cNvPr id="25" name="TextBox 24">
            <a:extLst>
              <a:ext uri="{FF2B5EF4-FFF2-40B4-BE49-F238E27FC236}">
                <a16:creationId xmlns:a16="http://schemas.microsoft.com/office/drawing/2014/main" id="{9FAD05CA-16A1-6A14-78AC-6183A2FF530B}"/>
              </a:ext>
            </a:extLst>
          </p:cNvPr>
          <p:cNvSpPr txBox="1"/>
          <p:nvPr/>
        </p:nvSpPr>
        <p:spPr>
          <a:xfrm>
            <a:off x="586495" y="5367829"/>
            <a:ext cx="1446376" cy="461665"/>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Mg</a:t>
            </a:r>
            <a:r>
              <a:rPr lang="en-GB" sz="2400" b="1" baseline="30000">
                <a:solidFill>
                  <a:schemeClr val="accent1"/>
                </a:solidFill>
                <a:latin typeface="Century Gothic" panose="020B0502020202020204" pitchFamily="34" charset="0"/>
              </a:rPr>
              <a:t>2+</a:t>
            </a:r>
            <a:r>
              <a:rPr lang="en-GB" sz="2400" b="1" baseline="-25000">
                <a:solidFill>
                  <a:schemeClr val="accent1"/>
                </a:solidFill>
                <a:latin typeface="Century Gothic" panose="020B0502020202020204" pitchFamily="34" charset="0"/>
              </a:rPr>
              <a:t>(</a:t>
            </a:r>
            <a:r>
              <a:rPr lang="en-GB" sz="2400" b="1" baseline="-25000" dirty="0">
                <a:solidFill>
                  <a:schemeClr val="accent1"/>
                </a:solidFill>
                <a:latin typeface="Century Gothic" panose="020B0502020202020204" pitchFamily="34" charset="0"/>
              </a:rPr>
              <a:t>aq)</a:t>
            </a:r>
          </a:p>
        </p:txBody>
      </p:sp>
      <p:sp>
        <p:nvSpPr>
          <p:cNvPr id="28" name="TextBox 27">
            <a:extLst>
              <a:ext uri="{FF2B5EF4-FFF2-40B4-BE49-F238E27FC236}">
                <a16:creationId xmlns:a16="http://schemas.microsoft.com/office/drawing/2014/main" id="{2F8507D7-A3AC-3C49-F39A-AA8349FB4114}"/>
              </a:ext>
            </a:extLst>
          </p:cNvPr>
          <p:cNvSpPr txBox="1"/>
          <p:nvPr/>
        </p:nvSpPr>
        <p:spPr>
          <a:xfrm>
            <a:off x="2032869" y="5829494"/>
            <a:ext cx="79040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Al</a:t>
            </a:r>
            <a:r>
              <a:rPr lang="en-GB" sz="2400" b="1" baseline="-25000" dirty="0">
                <a:solidFill>
                  <a:schemeClr val="accent1"/>
                </a:solidFill>
                <a:latin typeface="Century Gothic" panose="020B0502020202020204" pitchFamily="34" charset="0"/>
              </a:rPr>
              <a:t>(s)</a:t>
            </a:r>
          </a:p>
        </p:txBody>
      </p:sp>
      <p:sp>
        <p:nvSpPr>
          <p:cNvPr id="29" name="TextBox 28">
            <a:extLst>
              <a:ext uri="{FF2B5EF4-FFF2-40B4-BE49-F238E27FC236}">
                <a16:creationId xmlns:a16="http://schemas.microsoft.com/office/drawing/2014/main" id="{874CD31A-908D-9617-A050-2FB1BF8BF231}"/>
              </a:ext>
            </a:extLst>
          </p:cNvPr>
          <p:cNvSpPr txBox="1"/>
          <p:nvPr/>
        </p:nvSpPr>
        <p:spPr>
          <a:xfrm>
            <a:off x="9224089" y="5844992"/>
            <a:ext cx="58633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3</a:t>
            </a:r>
            <a:endParaRPr lang="en-GB" sz="2400" b="1" baseline="30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771256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3" grpId="0"/>
      <p:bldP spid="14" grpId="0"/>
      <p:bldP spid="15" grpId="0"/>
      <p:bldP spid="16" grpId="0"/>
      <p:bldP spid="17" grpId="0"/>
      <p:bldP spid="20" grpId="0"/>
      <p:bldP spid="21" grpId="0"/>
      <p:bldP spid="22" grpId="0"/>
      <p:bldP spid="23" grpId="0"/>
      <p:bldP spid="24" grpId="0"/>
      <p:bldP spid="25" grpId="0"/>
      <p:bldP spid="28"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53244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Ionic Equations and Displacement Reactions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Why do metal atoms generally form positive ions?</a:t>
            </a:r>
            <a:endParaRPr lang="en-GB" sz="2400" b="0" i="0" u="none" strike="noStrike" cap="none" dirty="0">
              <a:solidFill>
                <a:schemeClr val="dk1"/>
              </a:solidFill>
              <a:latin typeface="Century Gothic"/>
              <a:ea typeface="Century Gothic"/>
              <a:cs typeface="Century Gothic"/>
              <a:sym typeface="Century Gothic"/>
            </a:endParaRP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group number are the Noble Gases on the Periodic Table?</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charge do the ions of group 1 elements have?</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charge do the ions of group 7 elements have?</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Sodium oxide contains the ions Na</a:t>
            </a:r>
            <a:r>
              <a:rPr lang="en-GB" sz="2400" baseline="30000" dirty="0">
                <a:solidFill>
                  <a:schemeClr val="dk1"/>
                </a:solidFill>
                <a:latin typeface="Century Gothic"/>
                <a:ea typeface="Century Gothic"/>
                <a:cs typeface="Century Gothic"/>
                <a:sym typeface="Century Gothic"/>
              </a:rPr>
              <a:t>+ </a:t>
            </a:r>
            <a:r>
              <a:rPr lang="en-GB" sz="2400" dirty="0">
                <a:solidFill>
                  <a:schemeClr val="dk1"/>
                </a:solidFill>
                <a:latin typeface="Century Gothic"/>
                <a:ea typeface="Century Gothic"/>
                <a:cs typeface="Century Gothic"/>
                <a:sym typeface="Century Gothic"/>
              </a:rPr>
              <a:t>and O</a:t>
            </a:r>
            <a:r>
              <a:rPr lang="en-GB" sz="2400" baseline="30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 What is the chemical formula for sodium oxide?</a:t>
            </a:r>
            <a:endParaRPr lang="en-GB" sz="2400" baseline="30000"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2" y="1970518"/>
            <a:ext cx="1076851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Metal atoms form positive ions b</a:t>
            </a:r>
            <a:r>
              <a:rPr lang="en-GB" sz="2400" b="1" i="0" u="none" strike="noStrike" cap="none" dirty="0">
                <a:solidFill>
                  <a:schemeClr val="accent1"/>
                </a:solidFill>
                <a:latin typeface="Century Gothic"/>
                <a:ea typeface="Century Gothic"/>
                <a:cs typeface="Century Gothic"/>
                <a:sym typeface="Century Gothic"/>
              </a:rPr>
              <a:t>ecause they tend to lose electrons.</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19462" y="2706568"/>
            <a:ext cx="764663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 Noble Gases are in group 0 (group 8)</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9462" y="3464490"/>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The ions of group 1 elements have a charge of +1</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1" y="4149140"/>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The ions of group 7 elements have a charge of -1.</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19461" y="5272086"/>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Na</a:t>
            </a:r>
            <a:r>
              <a:rPr lang="en-GB" sz="2400" b="1" i="0" u="none" strike="noStrike" cap="none" baseline="-25000" dirty="0">
                <a:solidFill>
                  <a:schemeClr val="accent1"/>
                </a:solidFill>
                <a:latin typeface="Century Gothic"/>
                <a:ea typeface="Century Gothic"/>
                <a:cs typeface="Century Gothic"/>
                <a:sym typeface="Century Gothic"/>
              </a:rPr>
              <a:t>2</a:t>
            </a:r>
            <a:r>
              <a:rPr lang="en-GB" sz="2400" b="1" i="0" u="none" strike="noStrike" cap="none" dirty="0">
                <a:solidFill>
                  <a:schemeClr val="accent1"/>
                </a:solidFill>
                <a:latin typeface="Century Gothic"/>
                <a:ea typeface="Century Gothic"/>
                <a:cs typeface="Century Gothic"/>
                <a:sym typeface="Century Gothic"/>
              </a:rPr>
              <a:t>O</a:t>
            </a:r>
            <a:endParaRPr sz="1400" b="1" i="0" u="none" strike="noStrike" cap="none" dirty="0">
              <a:solidFill>
                <a:schemeClr val="accent1"/>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16E127EB-D68D-73B2-D5DF-8835C27C203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74EE8D04-334D-2431-0027-14E5CCC5EEA7}"/>
              </a:ext>
            </a:extLst>
          </p:cNvPr>
          <p:cNvPicPr>
            <a:picLocks noChangeAspect="1"/>
          </p:cNvPicPr>
          <p:nvPr/>
        </p:nvPicPr>
        <p:blipFill>
          <a:blip r:embed="rId3"/>
          <a:stretch>
            <a:fillRect/>
          </a:stretch>
        </p:blipFill>
        <p:spPr>
          <a:xfrm>
            <a:off x="539999" y="802586"/>
            <a:ext cx="10856959" cy="544323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3" name="TextBox 2">
            <a:extLst>
              <a:ext uri="{FF2B5EF4-FFF2-40B4-BE49-F238E27FC236}">
                <a16:creationId xmlns:a16="http://schemas.microsoft.com/office/drawing/2014/main" id="{4C6AE249-7959-C2EA-70DC-79D585E437FB}"/>
              </a:ext>
            </a:extLst>
          </p:cNvPr>
          <p:cNvSpPr txBox="1"/>
          <p:nvPr/>
        </p:nvSpPr>
        <p:spPr>
          <a:xfrm>
            <a:off x="1034000" y="1165064"/>
            <a:ext cx="9954298" cy="707886"/>
          </a:xfrm>
          <a:prstGeom prst="rect">
            <a:avLst/>
          </a:prstGeom>
          <a:solidFill>
            <a:schemeClr val="bg1"/>
          </a:solidFill>
        </p:spPr>
        <p:txBody>
          <a:bodyPr wrap="square" rtlCol="0">
            <a:spAutoFit/>
          </a:bodyPr>
          <a:lstStyle/>
          <a:p>
            <a:r>
              <a:rPr lang="en-GB" sz="2000" b="1" dirty="0">
                <a:solidFill>
                  <a:schemeClr val="accent1"/>
                </a:solidFill>
                <a:latin typeface="Century Gothic" panose="020B0502020202020204" pitchFamily="34" charset="0"/>
              </a:rPr>
              <a:t>Spectator ions are removed in ionic equations but not in chemical equations. Charges on ions are shown in ionic equations but not in chemical equations.</a:t>
            </a:r>
          </a:p>
        </p:txBody>
      </p:sp>
      <p:sp>
        <p:nvSpPr>
          <p:cNvPr id="6" name="TextBox 5">
            <a:extLst>
              <a:ext uri="{FF2B5EF4-FFF2-40B4-BE49-F238E27FC236}">
                <a16:creationId xmlns:a16="http://schemas.microsoft.com/office/drawing/2014/main" id="{E8419F9A-C796-7570-93A9-B75F98182189}"/>
              </a:ext>
            </a:extLst>
          </p:cNvPr>
          <p:cNvSpPr txBox="1"/>
          <p:nvPr/>
        </p:nvSpPr>
        <p:spPr>
          <a:xfrm>
            <a:off x="1018502" y="2460264"/>
            <a:ext cx="9969796"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Ions that are the same in the reactants and the products.</a:t>
            </a:r>
          </a:p>
        </p:txBody>
      </p:sp>
      <p:sp>
        <p:nvSpPr>
          <p:cNvPr id="11" name="TextBox 10">
            <a:extLst>
              <a:ext uri="{FF2B5EF4-FFF2-40B4-BE49-F238E27FC236}">
                <a16:creationId xmlns:a16="http://schemas.microsoft.com/office/drawing/2014/main" id="{D3A035C8-D762-16FF-4156-01968412A751}"/>
              </a:ext>
            </a:extLst>
          </p:cNvPr>
          <p:cNvSpPr txBox="1"/>
          <p:nvPr/>
        </p:nvSpPr>
        <p:spPr>
          <a:xfrm>
            <a:off x="2259585" y="4044716"/>
            <a:ext cx="1119043"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atoms</a:t>
            </a:r>
          </a:p>
        </p:txBody>
      </p:sp>
      <p:sp>
        <p:nvSpPr>
          <p:cNvPr id="12" name="TextBox 11">
            <a:extLst>
              <a:ext uri="{FF2B5EF4-FFF2-40B4-BE49-F238E27FC236}">
                <a16:creationId xmlns:a16="http://schemas.microsoft.com/office/drawing/2014/main" id="{8132777C-1A69-7099-EBE6-89F859FBF11E}"/>
              </a:ext>
            </a:extLst>
          </p:cNvPr>
          <p:cNvSpPr txBox="1"/>
          <p:nvPr/>
        </p:nvSpPr>
        <p:spPr>
          <a:xfrm>
            <a:off x="7200960" y="4074299"/>
            <a:ext cx="2160015"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   positively     </a:t>
            </a:r>
          </a:p>
        </p:txBody>
      </p:sp>
      <p:sp>
        <p:nvSpPr>
          <p:cNvPr id="13" name="TextBox 12">
            <a:extLst>
              <a:ext uri="{FF2B5EF4-FFF2-40B4-BE49-F238E27FC236}">
                <a16:creationId xmlns:a16="http://schemas.microsoft.com/office/drawing/2014/main" id="{36C74AFC-446C-055C-5FAB-02C9C61EA18D}"/>
              </a:ext>
            </a:extLst>
          </p:cNvPr>
          <p:cNvSpPr txBox="1"/>
          <p:nvPr/>
        </p:nvSpPr>
        <p:spPr>
          <a:xfrm>
            <a:off x="6803757" y="4589906"/>
            <a:ext cx="2082524"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   oxidised</a:t>
            </a:r>
          </a:p>
        </p:txBody>
      </p:sp>
      <p:sp>
        <p:nvSpPr>
          <p:cNvPr id="14" name="TextBox 13">
            <a:extLst>
              <a:ext uri="{FF2B5EF4-FFF2-40B4-BE49-F238E27FC236}">
                <a16:creationId xmlns:a16="http://schemas.microsoft.com/office/drawing/2014/main" id="{8F15F1ED-9B40-2104-B3A1-902F482609A8}"/>
              </a:ext>
            </a:extLst>
          </p:cNvPr>
          <p:cNvSpPr txBox="1"/>
          <p:nvPr/>
        </p:nvSpPr>
        <p:spPr>
          <a:xfrm>
            <a:off x="2083426" y="5145266"/>
            <a:ext cx="1295202"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   ions</a:t>
            </a:r>
          </a:p>
        </p:txBody>
      </p:sp>
      <p:sp>
        <p:nvSpPr>
          <p:cNvPr id="15" name="TextBox 14">
            <a:extLst>
              <a:ext uri="{FF2B5EF4-FFF2-40B4-BE49-F238E27FC236}">
                <a16:creationId xmlns:a16="http://schemas.microsoft.com/office/drawing/2014/main" id="{FCE8CD8C-B6A3-8350-4C57-5165E1C3C732}"/>
              </a:ext>
            </a:extLst>
          </p:cNvPr>
          <p:cNvSpPr txBox="1"/>
          <p:nvPr/>
        </p:nvSpPr>
        <p:spPr>
          <a:xfrm>
            <a:off x="7200960" y="5135096"/>
            <a:ext cx="2237507"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     neutral     </a:t>
            </a:r>
          </a:p>
        </p:txBody>
      </p:sp>
      <p:sp>
        <p:nvSpPr>
          <p:cNvPr id="16" name="TextBox 15">
            <a:extLst>
              <a:ext uri="{FF2B5EF4-FFF2-40B4-BE49-F238E27FC236}">
                <a16:creationId xmlns:a16="http://schemas.microsoft.com/office/drawing/2014/main" id="{403F84F4-0224-54D5-D1D4-1601E852D9D9}"/>
              </a:ext>
            </a:extLst>
          </p:cNvPr>
          <p:cNvSpPr txBox="1"/>
          <p:nvPr/>
        </p:nvSpPr>
        <p:spPr>
          <a:xfrm>
            <a:off x="6834753" y="5688513"/>
            <a:ext cx="2237506"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     reduced</a:t>
            </a:r>
          </a:p>
        </p:txBody>
      </p:sp>
    </p:spTree>
    <p:extLst>
      <p:ext uri="{BB962C8B-B14F-4D97-AF65-F5344CB8AC3E}">
        <p14:creationId xmlns:p14="http://schemas.microsoft.com/office/powerpoint/2010/main" val="3998633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11" grpId="0" animBg="1"/>
      <p:bldP spid="12" grpId="0" animBg="1"/>
      <p:bldP spid="13" grpId="0" animBg="1"/>
      <p:bldP spid="14" grpId="0" animBg="1"/>
      <p:bldP spid="15"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25F4331-48AC-1F68-90E5-B3C0AD33C216}"/>
              </a:ext>
            </a:extLst>
          </p:cNvPr>
          <p:cNvPicPr>
            <a:picLocks noChangeAspect="1"/>
          </p:cNvPicPr>
          <p:nvPr/>
        </p:nvPicPr>
        <p:blipFill>
          <a:blip r:embed="rId3"/>
          <a:stretch>
            <a:fillRect/>
          </a:stretch>
        </p:blipFill>
        <p:spPr>
          <a:xfrm>
            <a:off x="539626" y="825758"/>
            <a:ext cx="10985470" cy="5187583"/>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7" name="TextBox 6">
            <a:extLst>
              <a:ext uri="{FF2B5EF4-FFF2-40B4-BE49-F238E27FC236}">
                <a16:creationId xmlns:a16="http://schemas.microsoft.com/office/drawing/2014/main" id="{59BA08E5-AD74-B7EC-DEAA-F602EAFD993D}"/>
              </a:ext>
            </a:extLst>
          </p:cNvPr>
          <p:cNvSpPr txBox="1"/>
          <p:nvPr/>
        </p:nvSpPr>
        <p:spPr>
          <a:xfrm>
            <a:off x="539626" y="1921789"/>
            <a:ext cx="10620374" cy="523220"/>
          </a:xfrm>
          <a:prstGeom prst="rect">
            <a:avLst/>
          </a:prstGeom>
          <a:noFill/>
        </p:spPr>
        <p:txBody>
          <a:bodyPr wrap="square">
            <a:spAutoFit/>
          </a:bodyPr>
          <a:lstStyle/>
          <a:p>
            <a:pPr algn="ctr"/>
            <a:r>
              <a:rPr lang="en-GB" sz="2800" b="1" dirty="0">
                <a:solidFill>
                  <a:schemeClr val="accent2">
                    <a:lumMod val="60000"/>
                    <a:lumOff val="40000"/>
                  </a:schemeClr>
                </a:solidFill>
                <a:latin typeface="Century Gothic" panose="020B0502020202020204" pitchFamily="34" charset="0"/>
              </a:rPr>
              <a:t>Copper + hydrochloric acid → copper chloride + hydrogen </a:t>
            </a:r>
            <a:endParaRPr lang="en-US" sz="2800" b="1"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6646F464-3221-2801-BB16-0BA8055E9374}"/>
              </a:ext>
            </a:extLst>
          </p:cNvPr>
          <p:cNvSpPr txBox="1"/>
          <p:nvPr/>
        </p:nvSpPr>
        <p:spPr>
          <a:xfrm>
            <a:off x="539626" y="3292201"/>
            <a:ext cx="10620374" cy="523220"/>
          </a:xfrm>
          <a:prstGeom prst="rect">
            <a:avLst/>
          </a:prstGeom>
          <a:noFill/>
        </p:spPr>
        <p:txBody>
          <a:bodyPr wrap="square">
            <a:spAutoFit/>
          </a:bodyPr>
          <a:lstStyle/>
          <a:p>
            <a:pPr algn="ctr"/>
            <a:r>
              <a:rPr lang="en-US" sz="2800" b="1" dirty="0">
                <a:solidFill>
                  <a:schemeClr val="accent2">
                    <a:lumMod val="60000"/>
                    <a:lumOff val="40000"/>
                  </a:schemeClr>
                </a:solidFill>
                <a:latin typeface="Century Gothic" panose="020B0502020202020204" pitchFamily="34" charset="0"/>
              </a:rPr>
              <a:t>Cu</a:t>
            </a:r>
            <a:r>
              <a:rPr lang="en-US" sz="2800" b="1" baseline="-25000" dirty="0">
                <a:solidFill>
                  <a:schemeClr val="accent2">
                    <a:lumMod val="60000"/>
                    <a:lumOff val="40000"/>
                  </a:schemeClr>
                </a:solidFill>
                <a:latin typeface="Century Gothic" panose="020B0502020202020204" pitchFamily="34" charset="0"/>
              </a:rPr>
              <a:t>(s) </a:t>
            </a:r>
            <a:r>
              <a:rPr lang="en-US" sz="2800" b="1" dirty="0">
                <a:solidFill>
                  <a:schemeClr val="accent2">
                    <a:lumMod val="60000"/>
                    <a:lumOff val="40000"/>
                  </a:schemeClr>
                </a:solidFill>
                <a:latin typeface="Century Gothic" panose="020B0502020202020204" pitchFamily="34" charset="0"/>
              </a:rPr>
              <a:t>+ 2HCl</a:t>
            </a:r>
            <a:r>
              <a:rPr lang="en-US" sz="2800" b="1" baseline="-25000" dirty="0">
                <a:solidFill>
                  <a:schemeClr val="accent2">
                    <a:lumMod val="60000"/>
                    <a:lumOff val="40000"/>
                  </a:schemeClr>
                </a:solidFill>
                <a:latin typeface="Century Gothic" panose="020B0502020202020204" pitchFamily="34" charset="0"/>
              </a:rPr>
              <a:t>(aq) </a:t>
            </a:r>
            <a:r>
              <a:rPr lang="en-GB" sz="2800" b="1" dirty="0">
                <a:solidFill>
                  <a:schemeClr val="accent2">
                    <a:lumMod val="60000"/>
                    <a:lumOff val="40000"/>
                  </a:schemeClr>
                </a:solidFill>
                <a:latin typeface="Century Gothic" panose="020B0502020202020204" pitchFamily="34" charset="0"/>
              </a:rPr>
              <a:t>→ CuCl</a:t>
            </a:r>
            <a:r>
              <a:rPr lang="en-GB" sz="2800" b="1" baseline="-25000" dirty="0">
                <a:solidFill>
                  <a:schemeClr val="accent2">
                    <a:lumMod val="60000"/>
                    <a:lumOff val="40000"/>
                  </a:schemeClr>
                </a:solidFill>
                <a:latin typeface="Century Gothic" panose="020B0502020202020204" pitchFamily="34" charset="0"/>
              </a:rPr>
              <a:t>2 (aq)</a:t>
            </a:r>
            <a:r>
              <a:rPr lang="en-GB" sz="2800" b="1" dirty="0">
                <a:solidFill>
                  <a:schemeClr val="accent2">
                    <a:lumMod val="60000"/>
                    <a:lumOff val="40000"/>
                  </a:schemeClr>
                </a:solidFill>
                <a:latin typeface="Century Gothic" panose="020B0502020202020204" pitchFamily="34" charset="0"/>
              </a:rPr>
              <a:t> + H</a:t>
            </a:r>
            <a:r>
              <a:rPr lang="en-GB" sz="2800" b="1" baseline="-25000" dirty="0">
                <a:solidFill>
                  <a:schemeClr val="accent2">
                    <a:lumMod val="60000"/>
                    <a:lumOff val="40000"/>
                  </a:schemeClr>
                </a:solidFill>
                <a:latin typeface="Century Gothic" panose="020B0502020202020204" pitchFamily="34" charset="0"/>
              </a:rPr>
              <a:t>2(g)</a:t>
            </a:r>
            <a:endParaRPr lang="en-US" sz="2800" b="1" dirty="0">
              <a:solidFill>
                <a:schemeClr val="accent2">
                  <a:lumMod val="60000"/>
                  <a:lumOff val="40000"/>
                </a:schemeClr>
              </a:solidFill>
              <a:latin typeface="Century Gothic" panose="020B0502020202020204" pitchFamily="34" charset="0"/>
            </a:endParaRPr>
          </a:p>
        </p:txBody>
      </p:sp>
      <p:sp>
        <p:nvSpPr>
          <p:cNvPr id="13" name="TextBox 12">
            <a:extLst>
              <a:ext uri="{FF2B5EF4-FFF2-40B4-BE49-F238E27FC236}">
                <a16:creationId xmlns:a16="http://schemas.microsoft.com/office/drawing/2014/main" id="{9ACD7CD2-4E4D-9773-C2A5-BEEF15F9F5F8}"/>
              </a:ext>
            </a:extLst>
          </p:cNvPr>
          <p:cNvSpPr txBox="1"/>
          <p:nvPr/>
        </p:nvSpPr>
        <p:spPr>
          <a:xfrm>
            <a:off x="539626" y="5255027"/>
            <a:ext cx="10620374" cy="523220"/>
          </a:xfrm>
          <a:prstGeom prst="rect">
            <a:avLst/>
          </a:prstGeom>
          <a:noFill/>
        </p:spPr>
        <p:txBody>
          <a:bodyPr wrap="square">
            <a:spAutoFit/>
          </a:bodyPr>
          <a:lstStyle/>
          <a:p>
            <a:pPr algn="ctr"/>
            <a:r>
              <a:rPr lang="en-US" sz="2800" b="1" dirty="0">
                <a:solidFill>
                  <a:schemeClr val="accent2">
                    <a:lumMod val="60000"/>
                    <a:lumOff val="40000"/>
                  </a:schemeClr>
                </a:solidFill>
                <a:latin typeface="Century Gothic" panose="020B0502020202020204" pitchFamily="34" charset="0"/>
              </a:rPr>
              <a:t>Cu</a:t>
            </a:r>
            <a:r>
              <a:rPr lang="en-US" sz="2800" b="1" baseline="-25000" dirty="0">
                <a:solidFill>
                  <a:schemeClr val="accent2">
                    <a:lumMod val="60000"/>
                    <a:lumOff val="40000"/>
                  </a:schemeClr>
                </a:solidFill>
                <a:latin typeface="Century Gothic" panose="020B0502020202020204" pitchFamily="34" charset="0"/>
              </a:rPr>
              <a:t>(s) </a:t>
            </a:r>
            <a:r>
              <a:rPr lang="en-US" sz="2800" b="1" dirty="0">
                <a:solidFill>
                  <a:schemeClr val="accent2">
                    <a:lumMod val="60000"/>
                    <a:lumOff val="40000"/>
                  </a:schemeClr>
                </a:solidFill>
                <a:latin typeface="Century Gothic" panose="020B0502020202020204" pitchFamily="34" charset="0"/>
              </a:rPr>
              <a:t>+ 2H</a:t>
            </a:r>
            <a:r>
              <a:rPr lang="en-US" sz="2800" b="1" baseline="30000" dirty="0">
                <a:solidFill>
                  <a:schemeClr val="accent2">
                    <a:lumMod val="60000"/>
                    <a:lumOff val="40000"/>
                  </a:schemeClr>
                </a:solidFill>
                <a:latin typeface="Century Gothic" panose="020B0502020202020204" pitchFamily="34" charset="0"/>
              </a:rPr>
              <a:t>+</a:t>
            </a:r>
            <a:r>
              <a:rPr lang="en-US" sz="2800" b="1" baseline="-25000" dirty="0">
                <a:solidFill>
                  <a:schemeClr val="accent2">
                    <a:lumMod val="60000"/>
                    <a:lumOff val="40000"/>
                  </a:schemeClr>
                </a:solidFill>
                <a:latin typeface="Century Gothic" panose="020B0502020202020204" pitchFamily="34" charset="0"/>
              </a:rPr>
              <a:t>(aq) </a:t>
            </a:r>
            <a:r>
              <a:rPr lang="en-GB" sz="2800" b="1" dirty="0">
                <a:solidFill>
                  <a:schemeClr val="accent2">
                    <a:lumMod val="60000"/>
                    <a:lumOff val="40000"/>
                  </a:schemeClr>
                </a:solidFill>
                <a:latin typeface="Century Gothic" panose="020B0502020202020204" pitchFamily="34" charset="0"/>
              </a:rPr>
              <a:t>→ Cu</a:t>
            </a:r>
            <a:r>
              <a:rPr lang="en-GB" sz="2800" b="1" baseline="30000" dirty="0">
                <a:solidFill>
                  <a:schemeClr val="accent2">
                    <a:lumMod val="60000"/>
                    <a:lumOff val="40000"/>
                  </a:schemeClr>
                </a:solidFill>
                <a:latin typeface="Century Gothic" panose="020B0502020202020204" pitchFamily="34" charset="0"/>
              </a:rPr>
              <a:t>2+</a:t>
            </a:r>
            <a:r>
              <a:rPr lang="en-GB" sz="2800" b="1" baseline="-25000" dirty="0">
                <a:solidFill>
                  <a:schemeClr val="accent2">
                    <a:lumMod val="60000"/>
                    <a:lumOff val="40000"/>
                  </a:schemeClr>
                </a:solidFill>
                <a:latin typeface="Century Gothic" panose="020B0502020202020204" pitchFamily="34" charset="0"/>
              </a:rPr>
              <a:t>(aq) </a:t>
            </a:r>
            <a:r>
              <a:rPr lang="en-GB" sz="2800" b="1" dirty="0">
                <a:solidFill>
                  <a:schemeClr val="accent2">
                    <a:lumMod val="60000"/>
                    <a:lumOff val="40000"/>
                  </a:schemeClr>
                </a:solidFill>
                <a:latin typeface="Century Gothic" panose="020B0502020202020204" pitchFamily="34" charset="0"/>
              </a:rPr>
              <a:t>+ H</a:t>
            </a:r>
            <a:r>
              <a:rPr lang="en-GB" sz="2800" b="1" baseline="-25000" dirty="0">
                <a:solidFill>
                  <a:schemeClr val="accent2">
                    <a:lumMod val="60000"/>
                    <a:lumOff val="40000"/>
                  </a:schemeClr>
                </a:solidFill>
                <a:latin typeface="Century Gothic" panose="020B0502020202020204" pitchFamily="34" charset="0"/>
              </a:rPr>
              <a:t>2(g)</a:t>
            </a:r>
            <a:r>
              <a:rPr lang="en-GB" sz="2800" b="1" dirty="0">
                <a:solidFill>
                  <a:schemeClr val="accent2">
                    <a:lumMod val="60000"/>
                    <a:lumOff val="40000"/>
                  </a:schemeClr>
                </a:solidFill>
                <a:latin typeface="Century Gothic" panose="020B0502020202020204" pitchFamily="34" charset="0"/>
              </a:rPr>
              <a:t> </a:t>
            </a:r>
            <a:endParaRPr lang="en-US" sz="2800" b="1" dirty="0">
              <a:solidFill>
                <a:schemeClr val="accent2">
                  <a:lumMod val="60000"/>
                  <a:lumOff val="40000"/>
                </a:schemeClr>
              </a:solidFill>
              <a:latin typeface="Century Gothic" panose="020B0502020202020204" pitchFamily="34" charset="0"/>
            </a:endParaRPr>
          </a:p>
        </p:txBody>
      </p:sp>
      <p:sp>
        <p:nvSpPr>
          <p:cNvPr id="16" name="TextBox 15">
            <a:extLst>
              <a:ext uri="{FF2B5EF4-FFF2-40B4-BE49-F238E27FC236}">
                <a16:creationId xmlns:a16="http://schemas.microsoft.com/office/drawing/2014/main" id="{FDCEDF9C-B2DC-182F-90B0-365A88DCCBE1}"/>
              </a:ext>
            </a:extLst>
          </p:cNvPr>
          <p:cNvSpPr txBox="1"/>
          <p:nvPr/>
        </p:nvSpPr>
        <p:spPr>
          <a:xfrm>
            <a:off x="4458115" y="3222786"/>
            <a:ext cx="702821" cy="646331"/>
          </a:xfrm>
          <a:prstGeom prst="rect">
            <a:avLst/>
          </a:prstGeom>
          <a:noFill/>
        </p:spPr>
        <p:txBody>
          <a:bodyPr wrap="square">
            <a:spAutoFit/>
          </a:bodyPr>
          <a:lstStyle/>
          <a:p>
            <a:pPr algn="ctr"/>
            <a:r>
              <a:rPr lang="en-GB" sz="3600" b="1" dirty="0">
                <a:latin typeface="Century Gothic" panose="020B0502020202020204" pitchFamily="34" charset="0"/>
              </a:rPr>
              <a:t>X</a:t>
            </a:r>
            <a:endParaRPr lang="en-US" sz="3600" b="1" dirty="0">
              <a:latin typeface="Century Gothic" panose="020B0502020202020204" pitchFamily="34" charset="0"/>
            </a:endParaRPr>
          </a:p>
        </p:txBody>
      </p:sp>
      <p:sp>
        <p:nvSpPr>
          <p:cNvPr id="17" name="TextBox 16">
            <a:extLst>
              <a:ext uri="{FF2B5EF4-FFF2-40B4-BE49-F238E27FC236}">
                <a16:creationId xmlns:a16="http://schemas.microsoft.com/office/drawing/2014/main" id="{BEEAB092-24E1-6230-5F20-BADC068797ED}"/>
              </a:ext>
            </a:extLst>
          </p:cNvPr>
          <p:cNvSpPr txBox="1"/>
          <p:nvPr/>
        </p:nvSpPr>
        <p:spPr>
          <a:xfrm>
            <a:off x="6328244" y="3230242"/>
            <a:ext cx="702822" cy="646331"/>
          </a:xfrm>
          <a:prstGeom prst="rect">
            <a:avLst/>
          </a:prstGeom>
          <a:noFill/>
        </p:spPr>
        <p:txBody>
          <a:bodyPr wrap="square">
            <a:spAutoFit/>
          </a:bodyPr>
          <a:lstStyle/>
          <a:p>
            <a:pPr algn="ctr"/>
            <a:r>
              <a:rPr lang="en-GB" sz="3600" b="1" dirty="0">
                <a:latin typeface="Century Gothic" panose="020B0502020202020204" pitchFamily="34" charset="0"/>
              </a:rPr>
              <a:t>X</a:t>
            </a:r>
            <a:endParaRPr lang="en-US" sz="3600" b="1" dirty="0">
              <a:latin typeface="Century Gothic" panose="020B0502020202020204" pitchFamily="34" charset="0"/>
            </a:endParaRPr>
          </a:p>
        </p:txBody>
      </p:sp>
    </p:spTree>
    <p:extLst>
      <p:ext uri="{BB962C8B-B14F-4D97-AF65-F5344CB8AC3E}">
        <p14:creationId xmlns:p14="http://schemas.microsoft.com/office/powerpoint/2010/main" val="25101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484563-69D2-A9F4-C03E-75F0CADF2695}"/>
              </a:ext>
            </a:extLst>
          </p:cNvPr>
          <p:cNvPicPr>
            <a:picLocks noChangeAspect="1"/>
          </p:cNvPicPr>
          <p:nvPr/>
        </p:nvPicPr>
        <p:blipFill>
          <a:blip r:embed="rId3"/>
          <a:stretch>
            <a:fillRect/>
          </a:stretch>
        </p:blipFill>
        <p:spPr>
          <a:xfrm>
            <a:off x="539999" y="808800"/>
            <a:ext cx="10884661" cy="3329247"/>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8" name="TextBox 7">
            <a:extLst>
              <a:ext uri="{FF2B5EF4-FFF2-40B4-BE49-F238E27FC236}">
                <a16:creationId xmlns:a16="http://schemas.microsoft.com/office/drawing/2014/main" id="{6646F464-3221-2801-BB16-0BA8055E9374}"/>
              </a:ext>
            </a:extLst>
          </p:cNvPr>
          <p:cNvSpPr txBox="1"/>
          <p:nvPr/>
        </p:nvSpPr>
        <p:spPr>
          <a:xfrm>
            <a:off x="326732" y="1913747"/>
            <a:ext cx="10620374" cy="523220"/>
          </a:xfrm>
          <a:prstGeom prst="rect">
            <a:avLst/>
          </a:prstGeom>
          <a:noFill/>
        </p:spPr>
        <p:txBody>
          <a:bodyPr wrap="square">
            <a:spAutoFit/>
          </a:bodyPr>
          <a:lstStyle/>
          <a:p>
            <a:pPr algn="ctr"/>
            <a:r>
              <a:rPr lang="en-US" sz="2800" b="1" dirty="0">
                <a:solidFill>
                  <a:schemeClr val="accent2">
                    <a:lumMod val="60000"/>
                    <a:lumOff val="40000"/>
                  </a:schemeClr>
                </a:solidFill>
                <a:latin typeface="Century Gothic" panose="020B0502020202020204" pitchFamily="34" charset="0"/>
              </a:rPr>
              <a:t>2K</a:t>
            </a:r>
            <a:r>
              <a:rPr lang="en-US" sz="2800" b="1" baseline="-25000" dirty="0">
                <a:solidFill>
                  <a:schemeClr val="accent2">
                    <a:lumMod val="60000"/>
                    <a:lumOff val="40000"/>
                  </a:schemeClr>
                </a:solidFill>
                <a:latin typeface="Century Gothic" panose="020B0502020202020204" pitchFamily="34" charset="0"/>
              </a:rPr>
              <a:t>(s) </a:t>
            </a:r>
            <a:r>
              <a:rPr lang="en-US" sz="2800" b="1" dirty="0">
                <a:solidFill>
                  <a:schemeClr val="accent2">
                    <a:lumMod val="60000"/>
                    <a:lumOff val="40000"/>
                  </a:schemeClr>
                </a:solidFill>
                <a:latin typeface="Century Gothic" panose="020B0502020202020204" pitchFamily="34" charset="0"/>
              </a:rPr>
              <a:t>+ MgSO</a:t>
            </a:r>
            <a:r>
              <a:rPr lang="en-US" sz="2800" b="1" baseline="-25000" dirty="0">
                <a:solidFill>
                  <a:schemeClr val="accent2">
                    <a:lumMod val="60000"/>
                    <a:lumOff val="40000"/>
                  </a:schemeClr>
                </a:solidFill>
                <a:latin typeface="Century Gothic" panose="020B0502020202020204" pitchFamily="34" charset="0"/>
              </a:rPr>
              <a:t>4(aq) </a:t>
            </a:r>
            <a:r>
              <a:rPr lang="en-GB" sz="2800" b="1" dirty="0">
                <a:solidFill>
                  <a:schemeClr val="accent2">
                    <a:lumMod val="60000"/>
                    <a:lumOff val="40000"/>
                  </a:schemeClr>
                </a:solidFill>
                <a:latin typeface="Century Gothic" panose="020B0502020202020204" pitchFamily="34" charset="0"/>
              </a:rPr>
              <a:t>→ </a:t>
            </a:r>
            <a:r>
              <a:rPr lang="en-US" sz="2800" b="1" dirty="0">
                <a:solidFill>
                  <a:schemeClr val="accent2">
                    <a:lumMod val="60000"/>
                    <a:lumOff val="40000"/>
                  </a:schemeClr>
                </a:solidFill>
                <a:latin typeface="Century Gothic" panose="020B0502020202020204" pitchFamily="34" charset="0"/>
              </a:rPr>
              <a:t>K</a:t>
            </a:r>
            <a:r>
              <a:rPr lang="en-US" sz="2800" b="1" baseline="-25000" dirty="0">
                <a:solidFill>
                  <a:schemeClr val="accent2">
                    <a:lumMod val="60000"/>
                    <a:lumOff val="40000"/>
                  </a:schemeClr>
                </a:solidFill>
                <a:latin typeface="Century Gothic" panose="020B0502020202020204" pitchFamily="34" charset="0"/>
              </a:rPr>
              <a:t>2</a:t>
            </a:r>
            <a:r>
              <a:rPr lang="en-US" sz="2800" b="1" dirty="0">
                <a:solidFill>
                  <a:schemeClr val="accent2">
                    <a:lumMod val="60000"/>
                    <a:lumOff val="40000"/>
                  </a:schemeClr>
                </a:solidFill>
                <a:latin typeface="Century Gothic" panose="020B0502020202020204" pitchFamily="34" charset="0"/>
              </a:rPr>
              <a:t>SO</a:t>
            </a:r>
            <a:r>
              <a:rPr lang="en-US" sz="2800" b="1" baseline="-25000" dirty="0">
                <a:solidFill>
                  <a:schemeClr val="accent2">
                    <a:lumMod val="60000"/>
                    <a:lumOff val="40000"/>
                  </a:schemeClr>
                </a:solidFill>
                <a:latin typeface="Century Gothic" panose="020B0502020202020204" pitchFamily="34" charset="0"/>
              </a:rPr>
              <a:t>4(aq)</a:t>
            </a:r>
            <a:r>
              <a:rPr lang="en-GB" sz="2800" b="1" dirty="0">
                <a:solidFill>
                  <a:schemeClr val="accent2">
                    <a:lumMod val="60000"/>
                    <a:lumOff val="40000"/>
                  </a:schemeClr>
                </a:solidFill>
                <a:latin typeface="Century Gothic" panose="020B0502020202020204" pitchFamily="34" charset="0"/>
              </a:rPr>
              <a:t> + Mg</a:t>
            </a:r>
            <a:r>
              <a:rPr lang="en-GB" sz="2800" b="1" baseline="-25000" dirty="0">
                <a:solidFill>
                  <a:schemeClr val="accent2">
                    <a:lumMod val="60000"/>
                    <a:lumOff val="40000"/>
                  </a:schemeClr>
                </a:solidFill>
                <a:latin typeface="Century Gothic" panose="020B0502020202020204" pitchFamily="34" charset="0"/>
              </a:rPr>
              <a:t>(s)</a:t>
            </a:r>
            <a:endParaRPr lang="en-US" sz="2800" b="1" dirty="0">
              <a:solidFill>
                <a:schemeClr val="accent2">
                  <a:lumMod val="60000"/>
                  <a:lumOff val="40000"/>
                </a:schemeClr>
              </a:solidFill>
              <a:latin typeface="Century Gothic" panose="020B0502020202020204" pitchFamily="34" charset="0"/>
            </a:endParaRPr>
          </a:p>
        </p:txBody>
      </p:sp>
      <p:sp>
        <p:nvSpPr>
          <p:cNvPr id="13" name="TextBox 12">
            <a:extLst>
              <a:ext uri="{FF2B5EF4-FFF2-40B4-BE49-F238E27FC236}">
                <a16:creationId xmlns:a16="http://schemas.microsoft.com/office/drawing/2014/main" id="{9ACD7CD2-4E4D-9773-C2A5-BEEF15F9F5F8}"/>
              </a:ext>
            </a:extLst>
          </p:cNvPr>
          <p:cNvSpPr txBox="1"/>
          <p:nvPr/>
        </p:nvSpPr>
        <p:spPr>
          <a:xfrm>
            <a:off x="279155" y="3229468"/>
            <a:ext cx="10620374" cy="523220"/>
          </a:xfrm>
          <a:prstGeom prst="rect">
            <a:avLst/>
          </a:prstGeom>
          <a:noFill/>
        </p:spPr>
        <p:txBody>
          <a:bodyPr wrap="square">
            <a:spAutoFit/>
          </a:bodyPr>
          <a:lstStyle/>
          <a:p>
            <a:pPr algn="ctr"/>
            <a:r>
              <a:rPr lang="en-US" sz="2800" b="1" dirty="0">
                <a:solidFill>
                  <a:schemeClr val="accent2">
                    <a:lumMod val="60000"/>
                    <a:lumOff val="40000"/>
                  </a:schemeClr>
                </a:solidFill>
                <a:latin typeface="Century Gothic" panose="020B0502020202020204" pitchFamily="34" charset="0"/>
              </a:rPr>
              <a:t>2K</a:t>
            </a:r>
            <a:r>
              <a:rPr lang="en-US" sz="2800" b="1" baseline="-25000" dirty="0">
                <a:solidFill>
                  <a:schemeClr val="accent2">
                    <a:lumMod val="60000"/>
                    <a:lumOff val="40000"/>
                  </a:schemeClr>
                </a:solidFill>
                <a:latin typeface="Century Gothic" panose="020B0502020202020204" pitchFamily="34" charset="0"/>
              </a:rPr>
              <a:t>(s) </a:t>
            </a:r>
            <a:r>
              <a:rPr lang="en-US" sz="2800" b="1" dirty="0">
                <a:solidFill>
                  <a:schemeClr val="accent2">
                    <a:lumMod val="60000"/>
                    <a:lumOff val="40000"/>
                  </a:schemeClr>
                </a:solidFill>
                <a:latin typeface="Century Gothic" panose="020B0502020202020204" pitchFamily="34" charset="0"/>
              </a:rPr>
              <a:t>+ Mg</a:t>
            </a:r>
            <a:r>
              <a:rPr lang="en-US" sz="2800" b="1" baseline="30000" dirty="0">
                <a:solidFill>
                  <a:schemeClr val="accent2">
                    <a:lumMod val="60000"/>
                    <a:lumOff val="40000"/>
                  </a:schemeClr>
                </a:solidFill>
                <a:latin typeface="Century Gothic" panose="020B0502020202020204" pitchFamily="34" charset="0"/>
              </a:rPr>
              <a:t>2+</a:t>
            </a:r>
            <a:r>
              <a:rPr lang="en-US" sz="2800" b="1" baseline="-25000" dirty="0">
                <a:solidFill>
                  <a:schemeClr val="accent2">
                    <a:lumMod val="60000"/>
                    <a:lumOff val="40000"/>
                  </a:schemeClr>
                </a:solidFill>
                <a:latin typeface="Century Gothic" panose="020B0502020202020204" pitchFamily="34" charset="0"/>
              </a:rPr>
              <a:t>(aq) </a:t>
            </a:r>
            <a:r>
              <a:rPr lang="en-GB" sz="2800" b="1" dirty="0">
                <a:solidFill>
                  <a:schemeClr val="accent2">
                    <a:lumMod val="60000"/>
                    <a:lumOff val="40000"/>
                  </a:schemeClr>
                </a:solidFill>
                <a:latin typeface="Century Gothic" panose="020B0502020202020204" pitchFamily="34" charset="0"/>
              </a:rPr>
              <a:t>→ </a:t>
            </a:r>
            <a:r>
              <a:rPr lang="en-US" sz="2800" b="1" dirty="0">
                <a:solidFill>
                  <a:schemeClr val="accent2">
                    <a:lumMod val="60000"/>
                    <a:lumOff val="40000"/>
                  </a:schemeClr>
                </a:solidFill>
                <a:latin typeface="Century Gothic" panose="020B0502020202020204" pitchFamily="34" charset="0"/>
              </a:rPr>
              <a:t>2K</a:t>
            </a:r>
            <a:r>
              <a:rPr lang="en-GB" sz="2800" b="1" baseline="30000" dirty="0">
                <a:solidFill>
                  <a:schemeClr val="accent2">
                    <a:lumMod val="60000"/>
                    <a:lumOff val="40000"/>
                  </a:schemeClr>
                </a:solidFill>
                <a:latin typeface="Century Gothic" panose="020B0502020202020204" pitchFamily="34" charset="0"/>
              </a:rPr>
              <a:t>+</a:t>
            </a:r>
            <a:r>
              <a:rPr lang="en-GB" sz="2800" b="1" baseline="-25000" dirty="0">
                <a:solidFill>
                  <a:schemeClr val="accent2">
                    <a:lumMod val="60000"/>
                    <a:lumOff val="40000"/>
                  </a:schemeClr>
                </a:solidFill>
                <a:latin typeface="Century Gothic" panose="020B0502020202020204" pitchFamily="34" charset="0"/>
              </a:rPr>
              <a:t>(aq) </a:t>
            </a:r>
            <a:r>
              <a:rPr lang="en-GB" sz="2800" b="1" dirty="0">
                <a:solidFill>
                  <a:schemeClr val="accent2">
                    <a:lumMod val="60000"/>
                    <a:lumOff val="40000"/>
                  </a:schemeClr>
                </a:solidFill>
                <a:latin typeface="Century Gothic" panose="020B0502020202020204" pitchFamily="34" charset="0"/>
              </a:rPr>
              <a:t>+ Mg</a:t>
            </a:r>
            <a:r>
              <a:rPr lang="en-GB" sz="2800" b="1" baseline="-25000" dirty="0">
                <a:solidFill>
                  <a:schemeClr val="accent2">
                    <a:lumMod val="60000"/>
                    <a:lumOff val="40000"/>
                  </a:schemeClr>
                </a:solidFill>
                <a:latin typeface="Century Gothic" panose="020B0502020202020204" pitchFamily="34" charset="0"/>
              </a:rPr>
              <a:t>(s)</a:t>
            </a:r>
            <a:r>
              <a:rPr lang="en-GB" sz="2800" b="1" dirty="0">
                <a:solidFill>
                  <a:schemeClr val="accent2">
                    <a:lumMod val="60000"/>
                    <a:lumOff val="40000"/>
                  </a:schemeClr>
                </a:solidFill>
                <a:latin typeface="Century Gothic" panose="020B0502020202020204" pitchFamily="34" charset="0"/>
              </a:rPr>
              <a:t> </a:t>
            </a:r>
            <a:endParaRPr lang="en-US" sz="2800" b="1" dirty="0">
              <a:solidFill>
                <a:schemeClr val="accent2">
                  <a:lumMod val="60000"/>
                  <a:lumOff val="40000"/>
                </a:schemeClr>
              </a:solidFill>
              <a:latin typeface="Century Gothic" panose="020B0502020202020204" pitchFamily="34" charset="0"/>
            </a:endParaRPr>
          </a:p>
        </p:txBody>
      </p:sp>
      <p:sp>
        <p:nvSpPr>
          <p:cNvPr id="16" name="TextBox 15">
            <a:extLst>
              <a:ext uri="{FF2B5EF4-FFF2-40B4-BE49-F238E27FC236}">
                <a16:creationId xmlns:a16="http://schemas.microsoft.com/office/drawing/2014/main" id="{FDCEDF9C-B2DC-182F-90B0-365A88DCCBE1}"/>
              </a:ext>
            </a:extLst>
          </p:cNvPr>
          <p:cNvSpPr txBox="1"/>
          <p:nvPr/>
        </p:nvSpPr>
        <p:spPr>
          <a:xfrm>
            <a:off x="4179376" y="1864071"/>
            <a:ext cx="702821" cy="646331"/>
          </a:xfrm>
          <a:prstGeom prst="rect">
            <a:avLst/>
          </a:prstGeom>
          <a:noFill/>
        </p:spPr>
        <p:txBody>
          <a:bodyPr wrap="square">
            <a:spAutoFit/>
          </a:bodyPr>
          <a:lstStyle/>
          <a:p>
            <a:pPr algn="ctr"/>
            <a:r>
              <a:rPr lang="en-GB" sz="3600" b="1" dirty="0">
                <a:latin typeface="Century Gothic" panose="020B0502020202020204" pitchFamily="34" charset="0"/>
              </a:rPr>
              <a:t>X</a:t>
            </a:r>
            <a:endParaRPr lang="en-US" sz="3600" b="1" dirty="0">
              <a:latin typeface="Century Gothic" panose="020B0502020202020204" pitchFamily="34" charset="0"/>
            </a:endParaRPr>
          </a:p>
        </p:txBody>
      </p:sp>
      <p:sp>
        <p:nvSpPr>
          <p:cNvPr id="17" name="TextBox 16">
            <a:extLst>
              <a:ext uri="{FF2B5EF4-FFF2-40B4-BE49-F238E27FC236}">
                <a16:creationId xmlns:a16="http://schemas.microsoft.com/office/drawing/2014/main" id="{BEEAB092-24E1-6230-5F20-BADC068797ED}"/>
              </a:ext>
            </a:extLst>
          </p:cNvPr>
          <p:cNvSpPr txBox="1"/>
          <p:nvPr/>
        </p:nvSpPr>
        <p:spPr>
          <a:xfrm>
            <a:off x="6142496" y="1864071"/>
            <a:ext cx="702822" cy="646331"/>
          </a:xfrm>
          <a:prstGeom prst="rect">
            <a:avLst/>
          </a:prstGeom>
          <a:noFill/>
        </p:spPr>
        <p:txBody>
          <a:bodyPr wrap="square">
            <a:spAutoFit/>
          </a:bodyPr>
          <a:lstStyle/>
          <a:p>
            <a:pPr algn="ctr"/>
            <a:r>
              <a:rPr lang="en-GB" sz="3600" b="1" dirty="0">
                <a:latin typeface="Century Gothic" panose="020B0502020202020204" pitchFamily="34" charset="0"/>
              </a:rPr>
              <a:t>X</a:t>
            </a:r>
            <a:endParaRPr lang="en-US" sz="3600" b="1" dirty="0">
              <a:latin typeface="Century Gothic" panose="020B0502020202020204" pitchFamily="34" charset="0"/>
            </a:endParaRPr>
          </a:p>
        </p:txBody>
      </p:sp>
    </p:spTree>
    <p:extLst>
      <p:ext uri="{BB962C8B-B14F-4D97-AF65-F5344CB8AC3E}">
        <p14:creationId xmlns:p14="http://schemas.microsoft.com/office/powerpoint/2010/main" val="369398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198E19-D06D-03A8-7373-C151F8CCDA5D}"/>
              </a:ext>
            </a:extLst>
          </p:cNvPr>
          <p:cNvPicPr>
            <a:picLocks noChangeAspect="1"/>
          </p:cNvPicPr>
          <p:nvPr/>
        </p:nvPicPr>
        <p:blipFill>
          <a:blip r:embed="rId3"/>
          <a:stretch>
            <a:fillRect/>
          </a:stretch>
        </p:blipFill>
        <p:spPr>
          <a:xfrm>
            <a:off x="540000" y="885385"/>
            <a:ext cx="10351571" cy="565490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3" name="TextBox 2">
            <a:extLst>
              <a:ext uri="{FF2B5EF4-FFF2-40B4-BE49-F238E27FC236}">
                <a16:creationId xmlns:a16="http://schemas.microsoft.com/office/drawing/2014/main" id="{4C6AE249-7959-C2EA-70DC-79D585E437FB}"/>
              </a:ext>
            </a:extLst>
          </p:cNvPr>
          <p:cNvSpPr txBox="1"/>
          <p:nvPr/>
        </p:nvSpPr>
        <p:spPr>
          <a:xfrm>
            <a:off x="1300429" y="5393315"/>
            <a:ext cx="7440615" cy="1200329"/>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Harmful. The precautions the student should take is to wear goggles and wash hands immediately if the copper oxide touches skin.</a:t>
            </a:r>
          </a:p>
        </p:txBody>
      </p:sp>
    </p:spTree>
    <p:extLst>
      <p:ext uri="{BB962C8B-B14F-4D97-AF65-F5344CB8AC3E}">
        <p14:creationId xmlns:p14="http://schemas.microsoft.com/office/powerpoint/2010/main" val="234602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049751-ACB6-A348-14E2-FA19A4E78723}"/>
              </a:ext>
            </a:extLst>
          </p:cNvPr>
          <p:cNvPicPr>
            <a:picLocks noChangeAspect="1"/>
          </p:cNvPicPr>
          <p:nvPr/>
        </p:nvPicPr>
        <p:blipFill>
          <a:blip r:embed="rId3"/>
          <a:stretch>
            <a:fillRect/>
          </a:stretch>
        </p:blipFill>
        <p:spPr>
          <a:xfrm>
            <a:off x="540000" y="719999"/>
            <a:ext cx="10975088" cy="3433547"/>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3" name="TextBox 2">
            <a:extLst>
              <a:ext uri="{FF2B5EF4-FFF2-40B4-BE49-F238E27FC236}">
                <a16:creationId xmlns:a16="http://schemas.microsoft.com/office/drawing/2014/main" id="{4C6AE249-7959-C2EA-70DC-79D585E437FB}"/>
              </a:ext>
            </a:extLst>
          </p:cNvPr>
          <p:cNvSpPr txBox="1"/>
          <p:nvPr/>
        </p:nvSpPr>
        <p:spPr>
          <a:xfrm>
            <a:off x="1042512" y="1753363"/>
            <a:ext cx="10348741" cy="1200329"/>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Carbon dioxide is produced. To test for the presence of carbon dioxide, the gas should be bubbled through lime water/calcium hydroxide solution, and it changes colour from clear to cloudy.</a:t>
            </a:r>
          </a:p>
        </p:txBody>
      </p:sp>
      <p:sp>
        <p:nvSpPr>
          <p:cNvPr id="7" name="TextBox 6">
            <a:extLst>
              <a:ext uri="{FF2B5EF4-FFF2-40B4-BE49-F238E27FC236}">
                <a16:creationId xmlns:a16="http://schemas.microsoft.com/office/drawing/2014/main" id="{9D7B6730-2F46-0486-E4F7-0C951C6ED6E6}"/>
              </a:ext>
            </a:extLst>
          </p:cNvPr>
          <p:cNvSpPr txBox="1"/>
          <p:nvPr/>
        </p:nvSpPr>
        <p:spPr>
          <a:xfrm>
            <a:off x="1042511" y="3553144"/>
            <a:ext cx="10348741" cy="830997"/>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Solid copper metal, which is a red-orange shiny colour, would be observed.</a:t>
            </a:r>
          </a:p>
        </p:txBody>
      </p:sp>
    </p:spTree>
    <p:extLst>
      <p:ext uri="{BB962C8B-B14F-4D97-AF65-F5344CB8AC3E}">
        <p14:creationId xmlns:p14="http://schemas.microsoft.com/office/powerpoint/2010/main" val="2220113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8F4EABD-1F33-F4D3-5963-CE99C3573150}"/>
              </a:ext>
            </a:extLst>
          </p:cNvPr>
          <p:cNvPicPr>
            <a:picLocks noChangeAspect="1"/>
          </p:cNvPicPr>
          <p:nvPr/>
        </p:nvPicPr>
        <p:blipFill>
          <a:blip r:embed="rId3"/>
          <a:stretch>
            <a:fillRect/>
          </a:stretch>
        </p:blipFill>
        <p:spPr>
          <a:xfrm>
            <a:off x="539999" y="868017"/>
            <a:ext cx="10787149" cy="4227205"/>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3" name="TextBox 2">
            <a:extLst>
              <a:ext uri="{FF2B5EF4-FFF2-40B4-BE49-F238E27FC236}">
                <a16:creationId xmlns:a16="http://schemas.microsoft.com/office/drawing/2014/main" id="{4C6AE249-7959-C2EA-70DC-79D585E437FB}"/>
              </a:ext>
            </a:extLst>
          </p:cNvPr>
          <p:cNvSpPr txBox="1"/>
          <p:nvPr/>
        </p:nvSpPr>
        <p:spPr>
          <a:xfrm>
            <a:off x="972589" y="2598003"/>
            <a:ext cx="9695792" cy="830997"/>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Yes – because carbon is a more reactive element than copper, so it displaces it and reacts with oxygen.</a:t>
            </a:r>
          </a:p>
        </p:txBody>
      </p:sp>
      <p:sp>
        <p:nvSpPr>
          <p:cNvPr id="7" name="TextBox 6">
            <a:extLst>
              <a:ext uri="{FF2B5EF4-FFF2-40B4-BE49-F238E27FC236}">
                <a16:creationId xmlns:a16="http://schemas.microsoft.com/office/drawing/2014/main" id="{E51F0161-45DE-E4E5-6070-AEB7CA476A1D}"/>
              </a:ext>
            </a:extLst>
          </p:cNvPr>
          <p:cNvSpPr txBox="1"/>
          <p:nvPr/>
        </p:nvSpPr>
        <p:spPr>
          <a:xfrm>
            <a:off x="367471" y="1379041"/>
            <a:ext cx="10620374" cy="523220"/>
          </a:xfrm>
          <a:prstGeom prst="rect">
            <a:avLst/>
          </a:prstGeom>
          <a:noFill/>
        </p:spPr>
        <p:txBody>
          <a:bodyPr wrap="square">
            <a:spAutoFit/>
          </a:bodyPr>
          <a:lstStyle/>
          <a:p>
            <a:pPr algn="ctr"/>
            <a:r>
              <a:rPr lang="en-US" sz="2800" b="1" dirty="0">
                <a:solidFill>
                  <a:schemeClr val="accent2">
                    <a:lumMod val="60000"/>
                    <a:lumOff val="40000"/>
                  </a:schemeClr>
                </a:solidFill>
                <a:latin typeface="Century Gothic" panose="020B0502020202020204" pitchFamily="34" charset="0"/>
              </a:rPr>
              <a:t>2CuO</a:t>
            </a:r>
            <a:r>
              <a:rPr lang="en-US" sz="2800" b="1" baseline="-25000" dirty="0">
                <a:solidFill>
                  <a:schemeClr val="accent2">
                    <a:lumMod val="60000"/>
                    <a:lumOff val="40000"/>
                  </a:schemeClr>
                </a:solidFill>
                <a:latin typeface="Century Gothic" panose="020B0502020202020204" pitchFamily="34" charset="0"/>
              </a:rPr>
              <a:t>(s) </a:t>
            </a:r>
            <a:r>
              <a:rPr lang="en-US" sz="2800" b="1" dirty="0">
                <a:solidFill>
                  <a:schemeClr val="accent2">
                    <a:lumMod val="60000"/>
                    <a:lumOff val="40000"/>
                  </a:schemeClr>
                </a:solidFill>
                <a:latin typeface="Century Gothic" panose="020B0502020202020204" pitchFamily="34" charset="0"/>
              </a:rPr>
              <a:t>+ C</a:t>
            </a:r>
            <a:r>
              <a:rPr lang="en-US" sz="2800" b="1" baseline="-25000" dirty="0">
                <a:solidFill>
                  <a:schemeClr val="accent2">
                    <a:lumMod val="60000"/>
                    <a:lumOff val="40000"/>
                  </a:schemeClr>
                </a:solidFill>
                <a:latin typeface="Century Gothic" panose="020B0502020202020204" pitchFamily="34" charset="0"/>
              </a:rPr>
              <a:t>(s) </a:t>
            </a:r>
            <a:r>
              <a:rPr lang="en-GB" sz="2800" b="1" dirty="0">
                <a:solidFill>
                  <a:schemeClr val="accent2">
                    <a:lumMod val="60000"/>
                    <a:lumOff val="40000"/>
                  </a:schemeClr>
                </a:solidFill>
                <a:latin typeface="Century Gothic" panose="020B0502020202020204" pitchFamily="34" charset="0"/>
              </a:rPr>
              <a:t>→ 2Cu</a:t>
            </a:r>
            <a:r>
              <a:rPr lang="en-GB" sz="2800" b="1" baseline="-25000" dirty="0">
                <a:solidFill>
                  <a:schemeClr val="accent2">
                    <a:lumMod val="60000"/>
                    <a:lumOff val="40000"/>
                  </a:schemeClr>
                </a:solidFill>
                <a:latin typeface="Century Gothic" panose="020B0502020202020204" pitchFamily="34" charset="0"/>
              </a:rPr>
              <a:t> (s)</a:t>
            </a:r>
            <a:r>
              <a:rPr lang="en-GB" sz="2800" b="1" dirty="0">
                <a:solidFill>
                  <a:schemeClr val="accent2">
                    <a:lumMod val="60000"/>
                    <a:lumOff val="40000"/>
                  </a:schemeClr>
                </a:solidFill>
                <a:latin typeface="Century Gothic" panose="020B0502020202020204" pitchFamily="34" charset="0"/>
              </a:rPr>
              <a:t> + CO</a:t>
            </a:r>
            <a:r>
              <a:rPr lang="en-GB" sz="2800" b="1" baseline="-25000" dirty="0">
                <a:solidFill>
                  <a:schemeClr val="accent2">
                    <a:lumMod val="60000"/>
                    <a:lumOff val="40000"/>
                  </a:schemeClr>
                </a:solidFill>
                <a:latin typeface="Century Gothic" panose="020B0502020202020204" pitchFamily="34" charset="0"/>
              </a:rPr>
              <a:t>2(g)</a:t>
            </a:r>
            <a:endParaRPr lang="en-US" sz="2800" b="1"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EB28FEC2-A1FA-CFC4-7505-5F50C52C2850}"/>
              </a:ext>
            </a:extLst>
          </p:cNvPr>
          <p:cNvSpPr txBox="1"/>
          <p:nvPr/>
        </p:nvSpPr>
        <p:spPr>
          <a:xfrm>
            <a:off x="1002104" y="3927775"/>
            <a:ext cx="9695792" cy="830997"/>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Copper is reduced because it gains electrons. It starts as Cu</a:t>
            </a:r>
            <a:r>
              <a:rPr lang="en-GB" sz="2400" b="1" baseline="30000" dirty="0">
                <a:solidFill>
                  <a:schemeClr val="accent1"/>
                </a:solidFill>
                <a:latin typeface="Century Gothic" panose="020B0502020202020204" pitchFamily="34" charset="0"/>
              </a:rPr>
              <a:t>2+ </a:t>
            </a:r>
            <a:r>
              <a:rPr lang="en-GB" sz="2400" b="1" dirty="0">
                <a:solidFill>
                  <a:schemeClr val="accent1"/>
                </a:solidFill>
                <a:latin typeface="Century Gothic" panose="020B0502020202020204" pitchFamily="34" charset="0"/>
              </a:rPr>
              <a:t>in copper oxide and then becomes neutral copper atoms.</a:t>
            </a:r>
          </a:p>
        </p:txBody>
      </p:sp>
    </p:spTree>
    <p:extLst>
      <p:ext uri="{BB962C8B-B14F-4D97-AF65-F5344CB8AC3E}">
        <p14:creationId xmlns:p14="http://schemas.microsoft.com/office/powerpoint/2010/main" val="6477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0" y="996078"/>
            <a:ext cx="9414757" cy="1938992"/>
          </a:xfrm>
          <a:prstGeom prst="rect">
            <a:avLst/>
          </a:prstGeom>
          <a:noFill/>
        </p:spPr>
        <p:txBody>
          <a:bodyPr wrap="none" rtlCol="0">
            <a:spAutoFit/>
          </a:bodyPr>
          <a:lstStyle/>
          <a:p>
            <a:pPr marL="457200" indent="-457200">
              <a:buAutoNum type="arabicPeriod"/>
            </a:pPr>
            <a:r>
              <a:rPr lang="en-GB" sz="2400" dirty="0">
                <a:latin typeface="Century Gothic" panose="020B0502020202020204" pitchFamily="34" charset="0"/>
              </a:rPr>
              <a:t>Define reduction.</a:t>
            </a:r>
          </a:p>
          <a:p>
            <a:pPr marL="342900" indent="-342900">
              <a:buFont typeface="Wingdings" pitchFamily="2" charset="2"/>
              <a:buChar char="q"/>
            </a:pPr>
            <a:r>
              <a:rPr lang="en-GB" sz="2400" dirty="0">
                <a:latin typeface="Century Gothic" panose="020B0502020202020204" pitchFamily="34" charset="0"/>
              </a:rPr>
              <a:t>A. Reduction is the loss of oxygen or the gain of electrons</a:t>
            </a:r>
          </a:p>
          <a:p>
            <a:pPr marL="342900" indent="-342900">
              <a:buFont typeface="Wingdings" pitchFamily="2" charset="2"/>
              <a:buChar char="q"/>
            </a:pPr>
            <a:r>
              <a:rPr lang="en-GB" sz="2400" dirty="0">
                <a:latin typeface="Century Gothic" panose="020B0502020202020204" pitchFamily="34" charset="0"/>
              </a:rPr>
              <a:t>B. Reduction is the loss of oxygen or the loss of electrons</a:t>
            </a:r>
          </a:p>
          <a:p>
            <a:pPr marL="342900" indent="-342900">
              <a:buFont typeface="Wingdings" pitchFamily="2" charset="2"/>
              <a:buChar char="q"/>
            </a:pPr>
            <a:r>
              <a:rPr lang="en-GB" sz="2400" dirty="0">
                <a:latin typeface="Century Gothic" panose="020B0502020202020204" pitchFamily="34" charset="0"/>
              </a:rPr>
              <a:t>C. Reduction is the gain of oxygen or the gain of electrons</a:t>
            </a:r>
          </a:p>
          <a:p>
            <a:pPr marL="342900" indent="-342900">
              <a:buFont typeface="Wingdings" pitchFamily="2" charset="2"/>
              <a:buChar char="q"/>
            </a:pPr>
            <a:r>
              <a:rPr lang="en-GB" sz="2400" dirty="0">
                <a:latin typeface="Century Gothic" panose="020B0502020202020204" pitchFamily="34" charset="0"/>
              </a:rPr>
              <a:t>D. Reduction is the gain of oxygen or the loss of electrons.</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1" y="3214718"/>
            <a:ext cx="10889999" cy="2308324"/>
          </a:xfrm>
          <a:prstGeom prst="rect">
            <a:avLst/>
          </a:prstGeom>
          <a:noFill/>
        </p:spPr>
        <p:txBody>
          <a:bodyPr wrap="square" rtlCol="0">
            <a:spAutoFit/>
          </a:bodyPr>
          <a:lstStyle/>
          <a:p>
            <a:r>
              <a:rPr lang="en-GB" sz="2400" dirty="0">
                <a:latin typeface="Century Gothic" panose="020B0502020202020204" pitchFamily="34" charset="0"/>
              </a:rPr>
              <a:t>2. Magnesium reacts with copper (II) sulfate in a displacement reaction. The chemical equation for this reaction is Mg(s) + CuSO</a:t>
            </a:r>
            <a:r>
              <a:rPr lang="en-GB" sz="2400" baseline="-25000" dirty="0">
                <a:latin typeface="Century Gothic" panose="020B0502020202020204" pitchFamily="34" charset="0"/>
              </a:rPr>
              <a:t>4</a:t>
            </a:r>
            <a:r>
              <a:rPr lang="en-GB" sz="2400" dirty="0">
                <a:latin typeface="Century Gothic" panose="020B0502020202020204" pitchFamily="34" charset="0"/>
              </a:rPr>
              <a:t>(aq) -&gt; MgSO</a:t>
            </a:r>
            <a:r>
              <a:rPr lang="en-GB" sz="2400" baseline="-25000" dirty="0">
                <a:latin typeface="Century Gothic" panose="020B0502020202020204" pitchFamily="34" charset="0"/>
              </a:rPr>
              <a:t>4</a:t>
            </a:r>
            <a:r>
              <a:rPr lang="en-GB" sz="2400" dirty="0">
                <a:latin typeface="Century Gothic" panose="020B0502020202020204" pitchFamily="34" charset="0"/>
              </a:rPr>
              <a:t>(aq) + Cu(s). What is the ionic equation for this reaction?</a:t>
            </a:r>
          </a:p>
          <a:p>
            <a:pPr marL="342900" indent="-342900">
              <a:buFont typeface="Wingdings" pitchFamily="2" charset="2"/>
              <a:buChar char="q"/>
            </a:pPr>
            <a:r>
              <a:rPr lang="en-GB" sz="2400" dirty="0">
                <a:latin typeface="Century Gothic" panose="020B0502020202020204" pitchFamily="34" charset="0"/>
              </a:rPr>
              <a:t>A. Mg(s) + Cu</a:t>
            </a:r>
            <a:r>
              <a:rPr lang="en-GB" sz="2400" baseline="30000" dirty="0">
                <a:latin typeface="Century Gothic" panose="020B0502020202020204" pitchFamily="34" charset="0"/>
              </a:rPr>
              <a:t>2+(</a:t>
            </a:r>
            <a:r>
              <a:rPr lang="en-GB" sz="2400" dirty="0">
                <a:latin typeface="Century Gothic" panose="020B0502020202020204" pitchFamily="34" charset="0"/>
              </a:rPr>
              <a:t>aq) + SO</a:t>
            </a:r>
            <a:r>
              <a:rPr lang="en-GB" sz="2400" baseline="-25000" dirty="0">
                <a:latin typeface="Century Gothic" panose="020B0502020202020204" pitchFamily="34" charset="0"/>
              </a:rPr>
              <a:t>4</a:t>
            </a:r>
            <a:r>
              <a:rPr lang="en-GB" sz="2400" baseline="30000" dirty="0">
                <a:latin typeface="Century Gothic" panose="020B0502020202020204" pitchFamily="34" charset="0"/>
              </a:rPr>
              <a:t>2-</a:t>
            </a:r>
            <a:r>
              <a:rPr lang="en-GB" sz="2400" dirty="0">
                <a:latin typeface="Century Gothic" panose="020B0502020202020204" pitchFamily="34" charset="0"/>
              </a:rPr>
              <a:t>(aq)-&gt; Mg</a:t>
            </a:r>
            <a:r>
              <a:rPr lang="en-GB" sz="2400" baseline="30000" dirty="0">
                <a:latin typeface="Century Gothic" panose="020B0502020202020204" pitchFamily="34" charset="0"/>
              </a:rPr>
              <a:t>2+(</a:t>
            </a:r>
            <a:r>
              <a:rPr lang="en-GB" sz="2400" dirty="0">
                <a:latin typeface="Century Gothic" panose="020B0502020202020204" pitchFamily="34" charset="0"/>
              </a:rPr>
              <a:t>aq) + SO</a:t>
            </a:r>
            <a:r>
              <a:rPr lang="en-GB" sz="2400" baseline="-25000" dirty="0">
                <a:latin typeface="Century Gothic" panose="020B0502020202020204" pitchFamily="34" charset="0"/>
              </a:rPr>
              <a:t>4</a:t>
            </a:r>
            <a:r>
              <a:rPr lang="en-GB" sz="2400" baseline="30000" dirty="0">
                <a:latin typeface="Century Gothic" panose="020B0502020202020204" pitchFamily="34" charset="0"/>
              </a:rPr>
              <a:t>2-</a:t>
            </a:r>
            <a:r>
              <a:rPr lang="en-GB" sz="2400" dirty="0">
                <a:latin typeface="Century Gothic" panose="020B0502020202020204" pitchFamily="34" charset="0"/>
              </a:rPr>
              <a:t>(aq)+ Cu(s)</a:t>
            </a:r>
          </a:p>
          <a:p>
            <a:pPr marL="342900" indent="-342900">
              <a:buFont typeface="Wingdings" pitchFamily="2" charset="2"/>
              <a:buChar char="q"/>
            </a:pPr>
            <a:r>
              <a:rPr lang="en-GB" sz="2400" dirty="0">
                <a:latin typeface="Century Gothic" panose="020B0502020202020204" pitchFamily="34" charset="0"/>
              </a:rPr>
              <a:t>B. Mg(s) + Cu</a:t>
            </a:r>
            <a:r>
              <a:rPr lang="en-GB" sz="2400" baseline="30000" dirty="0">
                <a:latin typeface="Century Gothic" panose="020B0502020202020204" pitchFamily="34" charset="0"/>
              </a:rPr>
              <a:t>2+(</a:t>
            </a:r>
            <a:r>
              <a:rPr lang="en-GB" sz="2400" dirty="0">
                <a:latin typeface="Century Gothic" panose="020B0502020202020204" pitchFamily="34" charset="0"/>
              </a:rPr>
              <a:t>aq) → Mg</a:t>
            </a:r>
            <a:r>
              <a:rPr lang="en-GB" sz="2400" baseline="30000" dirty="0">
                <a:latin typeface="Century Gothic" panose="020B0502020202020204" pitchFamily="34" charset="0"/>
              </a:rPr>
              <a:t>2+</a:t>
            </a:r>
            <a:r>
              <a:rPr lang="en-GB" sz="2400" dirty="0">
                <a:latin typeface="Century Gothic" panose="020B0502020202020204" pitchFamily="34" charset="0"/>
              </a:rPr>
              <a:t>(aq) + Cu(s)</a:t>
            </a:r>
          </a:p>
          <a:p>
            <a:pPr marL="342900" indent="-342900">
              <a:buFont typeface="Wingdings" pitchFamily="2" charset="2"/>
              <a:buChar char="q"/>
            </a:pPr>
            <a:r>
              <a:rPr lang="en-GB" sz="2400" dirty="0">
                <a:latin typeface="Century Gothic" panose="020B0502020202020204" pitchFamily="34" charset="0"/>
              </a:rPr>
              <a:t>C. 2Mg(s) + Cu</a:t>
            </a:r>
            <a:r>
              <a:rPr lang="en-GB" sz="2400" baseline="30000" dirty="0">
                <a:latin typeface="Century Gothic" panose="020B0502020202020204" pitchFamily="34" charset="0"/>
              </a:rPr>
              <a:t>2+(</a:t>
            </a:r>
            <a:r>
              <a:rPr lang="en-GB" sz="2400" dirty="0">
                <a:latin typeface="Century Gothic" panose="020B0502020202020204" pitchFamily="34" charset="0"/>
              </a:rPr>
              <a:t>aq) → Mg</a:t>
            </a:r>
            <a:r>
              <a:rPr lang="en-GB" sz="2400" baseline="30000" dirty="0">
                <a:latin typeface="Century Gothic" panose="020B0502020202020204" pitchFamily="34" charset="0"/>
              </a:rPr>
              <a:t>2+</a:t>
            </a:r>
            <a:r>
              <a:rPr lang="en-GB" sz="2400" dirty="0">
                <a:latin typeface="Century Gothic" panose="020B0502020202020204" pitchFamily="34" charset="0"/>
              </a:rPr>
              <a:t>(aq) + 2Cu(s)</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1209216"/>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40000" y="4489195"/>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4241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0" y="996078"/>
            <a:ext cx="10620000" cy="3046988"/>
          </a:xfrm>
          <a:prstGeom prst="rect">
            <a:avLst/>
          </a:prstGeom>
          <a:noFill/>
        </p:spPr>
        <p:txBody>
          <a:bodyPr wrap="square" rtlCol="0">
            <a:spAutoFit/>
          </a:bodyPr>
          <a:lstStyle/>
          <a:p>
            <a:r>
              <a:rPr lang="en-GB" sz="2400" dirty="0">
                <a:latin typeface="Century Gothic" panose="020B0502020202020204" pitchFamily="34" charset="0"/>
              </a:rPr>
              <a:t>3. Sodium atoms are sometimes oxidised to become positively charged sodium ions. Why is this an oxidation reaction?</a:t>
            </a:r>
          </a:p>
          <a:p>
            <a:pPr marL="342900" indent="-342900">
              <a:buFont typeface="Wingdings" pitchFamily="2" charset="2"/>
              <a:buChar char="q"/>
            </a:pPr>
            <a:r>
              <a:rPr lang="en-GB" sz="2400" dirty="0">
                <a:latin typeface="Century Gothic" panose="020B0502020202020204" pitchFamily="34" charset="0"/>
              </a:rPr>
              <a:t>A. Because oxygen is added to the sodium atoms</a:t>
            </a:r>
          </a:p>
          <a:p>
            <a:pPr marL="342900" indent="-342900">
              <a:buFont typeface="Wingdings" pitchFamily="2" charset="2"/>
              <a:buChar char="q"/>
            </a:pPr>
            <a:r>
              <a:rPr lang="en-GB" sz="2400" dirty="0">
                <a:latin typeface="Century Gothic" panose="020B0502020202020204" pitchFamily="34" charset="0"/>
              </a:rPr>
              <a:t>B. Because oxygen is lost from the sodium atoms</a:t>
            </a:r>
          </a:p>
          <a:p>
            <a:pPr marL="342900" indent="-342900">
              <a:buFont typeface="Wingdings" pitchFamily="2" charset="2"/>
              <a:buChar char="q"/>
            </a:pPr>
            <a:r>
              <a:rPr lang="en-GB" sz="2400" dirty="0">
                <a:latin typeface="Century Gothic" panose="020B0502020202020204" pitchFamily="34" charset="0"/>
              </a:rPr>
              <a:t>C. Because the sodium atoms lose electrons to become positively charged</a:t>
            </a:r>
          </a:p>
          <a:p>
            <a:pPr marL="342900" indent="-342900">
              <a:buFont typeface="Wingdings" pitchFamily="2" charset="2"/>
              <a:buChar char="q"/>
            </a:pPr>
            <a:r>
              <a:rPr lang="en-GB" sz="2400" dirty="0">
                <a:latin typeface="Century Gothic" panose="020B0502020202020204" pitchFamily="34" charset="0"/>
              </a:rPr>
              <a:t>D. Because the sodium atoms gain electrons to become positively charged</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2268595"/>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897874196"/>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C4.2.4</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860268" cy="6063158"/>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Ionic Equations and Displacement Reactions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Why do metal atoms generally form positive ions?</a:t>
            </a:r>
            <a:endParaRPr lang="en-GB"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group number are the Noble Gases on the Periodic Table?</a:t>
            </a: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charge do the ions of group 1 elements have?</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charge do the ions of group 7 elements have?</a:t>
            </a:r>
            <a:endParaRPr lang="en-GB" sz="2400" b="0" i="0" u="none" strike="noStrike" cap="none" dirty="0">
              <a:solidFill>
                <a:schemeClr val="dk1"/>
              </a:solidFill>
              <a:latin typeface="Century Gothic"/>
              <a:ea typeface="Century Gothic"/>
              <a:cs typeface="Century Gothic"/>
              <a:sym typeface="Century Gothic"/>
            </a:endParaRPr>
          </a:p>
          <a:p>
            <a:pPr marL="45720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Sodium oxide contains the ions Na</a:t>
            </a:r>
            <a:r>
              <a:rPr lang="en-GB" sz="2400" baseline="30000" dirty="0">
                <a:solidFill>
                  <a:schemeClr val="dk1"/>
                </a:solidFill>
                <a:latin typeface="Century Gothic"/>
                <a:ea typeface="Century Gothic"/>
                <a:cs typeface="Century Gothic"/>
                <a:sym typeface="Century Gothic"/>
              </a:rPr>
              <a:t>+ </a:t>
            </a:r>
            <a:r>
              <a:rPr lang="en-GB" sz="2400" dirty="0">
                <a:solidFill>
                  <a:schemeClr val="dk1"/>
                </a:solidFill>
                <a:latin typeface="Century Gothic"/>
                <a:ea typeface="Century Gothic"/>
                <a:cs typeface="Century Gothic"/>
                <a:sym typeface="Century Gothic"/>
              </a:rPr>
              <a:t>and O</a:t>
            </a:r>
            <a:r>
              <a:rPr lang="en-GB" sz="2400" baseline="30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 What is the chemical formula for sodium oxide?</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Draw the electronic configuration for a sodium atom.</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Draw the electronic configuration for a chlorine atom.</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Describe in terms of electrons what happens when a sodium atom reacts with a chlorine atom.</a:t>
            </a:r>
          </a:p>
        </p:txBody>
      </p:sp>
      <p:pic>
        <p:nvPicPr>
          <p:cNvPr id="2" name="Picture 1" descr="A picture containing clipart&#10;&#10;Description automatically generated">
            <a:extLst>
              <a:ext uri="{FF2B5EF4-FFF2-40B4-BE49-F238E27FC236}">
                <a16:creationId xmlns:a16="http://schemas.microsoft.com/office/drawing/2014/main" id="{927E9780-13D4-CE13-8CF9-C1E9A9FF0B8A}"/>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463267"/>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Ionic Equations and Displacement Reactions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Usually, atoms will only give up a small number of electrons in order to form ions. For example, a sodium atom will give up one electron from its outer shell, so that it reaches a more stable electronic arrangement. It is much more difficult to remove another electron from sodium. Scientists are, however, able to remove all of the electrons from some elements! The ions formed in this case are called highly charged ions. Examples of highly charged ions that scientists have made include U</a:t>
            </a:r>
            <a:r>
              <a:rPr lang="en-GB" sz="2000" i="0" u="none" strike="noStrike" cap="none" baseline="30000" dirty="0">
                <a:solidFill>
                  <a:schemeClr val="dk1"/>
                </a:solidFill>
                <a:latin typeface="Century Gothic"/>
                <a:ea typeface="Century Gothic"/>
                <a:cs typeface="Century Gothic"/>
                <a:sym typeface="Century Gothic"/>
              </a:rPr>
              <a:t>92+</a:t>
            </a:r>
            <a:r>
              <a:rPr lang="en-GB" sz="2000" i="0" u="none" strike="noStrike" cap="none" dirty="0">
                <a:solidFill>
                  <a:schemeClr val="dk1"/>
                </a:solidFill>
                <a:latin typeface="Century Gothic"/>
                <a:ea typeface="Century Gothic"/>
                <a:cs typeface="Century Gothic"/>
                <a:sym typeface="Century Gothic"/>
              </a:rPr>
              <a:t>, Xe</a:t>
            </a:r>
            <a:r>
              <a:rPr lang="en-GB" sz="2000" i="0" u="none" strike="noStrike" cap="none" baseline="30000" dirty="0">
                <a:solidFill>
                  <a:schemeClr val="dk1"/>
                </a:solidFill>
                <a:latin typeface="Century Gothic"/>
                <a:ea typeface="Century Gothic"/>
                <a:cs typeface="Century Gothic"/>
                <a:sym typeface="Century Gothic"/>
              </a:rPr>
              <a:t>40+ </a:t>
            </a:r>
            <a:r>
              <a:rPr lang="en-GB" sz="2000" i="0" u="none" strike="noStrike" cap="none" dirty="0">
                <a:solidFill>
                  <a:schemeClr val="dk1"/>
                </a:solidFill>
                <a:latin typeface="Century Gothic"/>
                <a:ea typeface="Century Gothic"/>
                <a:cs typeface="Century Gothic"/>
                <a:sym typeface="Century Gothic"/>
              </a:rPr>
              <a:t>and Fe</a:t>
            </a:r>
            <a:r>
              <a:rPr lang="en-GB" sz="2000" i="0" u="none" strike="noStrike" cap="none" baseline="30000" dirty="0">
                <a:solidFill>
                  <a:schemeClr val="dk1"/>
                </a:solidFill>
                <a:latin typeface="Century Gothic"/>
                <a:ea typeface="Century Gothic"/>
                <a:cs typeface="Century Gothic"/>
                <a:sym typeface="Century Gothic"/>
              </a:rPr>
              <a:t>13+</a:t>
            </a:r>
            <a:r>
              <a:rPr lang="en-GB" sz="2000" i="0" u="none" strike="noStrike" cap="none" dirty="0">
                <a:solidFill>
                  <a:schemeClr val="dk1"/>
                </a:solidFill>
                <a:latin typeface="Century Gothic"/>
                <a:ea typeface="Century Gothic"/>
                <a:cs typeface="Century Gothic"/>
                <a:sym typeface="Century Gothic"/>
              </a:rPr>
              <a:t>. </a:t>
            </a:r>
            <a:r>
              <a:rPr lang="en-GB" sz="2000" dirty="0">
                <a:solidFill>
                  <a:schemeClr val="dk1"/>
                </a:solidFill>
                <a:latin typeface="Century Gothic"/>
                <a:ea typeface="Century Gothic"/>
                <a:cs typeface="Century Gothic"/>
                <a:sym typeface="Century Gothic"/>
              </a:rPr>
              <a:t>T</a:t>
            </a:r>
            <a:r>
              <a:rPr lang="en-GB" sz="2000" i="0" u="none" strike="noStrike" cap="none" dirty="0">
                <a:solidFill>
                  <a:schemeClr val="dk1"/>
                </a:solidFill>
                <a:latin typeface="Century Gothic"/>
                <a:ea typeface="Century Gothic"/>
                <a:cs typeface="Century Gothic"/>
                <a:sym typeface="Century Gothic"/>
              </a:rPr>
              <a:t>he positively charged nucleus is attracted to the negatively charged electrons, This means that it becomes harder and harder to remove each electron as the nucleus pulls the remaining electrons more strongly.</a:t>
            </a:r>
            <a:endParaRPr lang="en-GB"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How many electrons will a sodium atom give up easily?</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From which shell will a sodium atom give up an electron?</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name is given to the particles produced when many electrons are removed from an atom?</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State one example of a highly charged ion.</a:t>
            </a:r>
            <a:endParaRPr lang="en-GB" sz="2000"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Why is it more difficult to remove each additional electron from an atom?</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DD7C36B4-F759-2A79-0A9B-CCFC5419A3B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t>C4.2.4</a:t>
            </a:r>
            <a:endParaRPr lang="en-US" dirty="0"/>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8160993" cy="430800"/>
          </a:xfrm>
        </p:spPr>
        <p:txBody>
          <a:bodyPr/>
          <a:lstStyle/>
          <a:p>
            <a:r>
              <a:rPr lang="en-US" dirty="0">
                <a:latin typeface="Century Gothic" panose="020B0502020202020204" pitchFamily="34" charset="0"/>
              </a:rPr>
              <a:t>(HT) Ionic Equations and Displacement Reactions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12/12/2024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F6315564-388C-F8B8-7068-DCD075847F60}"/>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00029" y="5371157"/>
            <a:ext cx="1121360" cy="536108"/>
          </a:xfrm>
          <a:prstGeom prst="rect">
            <a:avLst/>
          </a:prstGeom>
        </p:spPr>
      </p:pic>
      <p:pic>
        <p:nvPicPr>
          <p:cNvPr id="6" name="Picture 5">
            <a:extLst>
              <a:ext uri="{FF2B5EF4-FFF2-40B4-BE49-F238E27FC236}">
                <a16:creationId xmlns:a16="http://schemas.microsoft.com/office/drawing/2014/main" id="{824B9497-99F2-1DD6-290A-7779D169CEFD}"/>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4F430BCC-C35C-1649-0860-F0C75219427B}"/>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7D5376B2-4C75-55E1-D89E-90725CEA9199}"/>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 PKR: Reactions of Metals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C4.2.2 </a:t>
            </a:r>
            <a:r>
              <a:rPr lang="en-US" sz="1400" dirty="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C4.2.3 </a:t>
            </a:r>
            <a:r>
              <a:rPr lang="en-US" sz="1400" dirty="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000000"/>
                </a:solidFill>
                <a:effectLst/>
                <a:uLnTx/>
                <a:uFillTx/>
                <a:latin typeface="Century Gothic"/>
                <a:cs typeface="Arial"/>
                <a:sym typeface="Arial"/>
              </a:rPr>
              <a:t>C4.2.4 (HT) Ionic Equations and Displacement Reactions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dirty="0">
              <a:ln>
                <a:noFill/>
              </a:ln>
              <a:solidFill>
                <a:srgbClr val="000000"/>
              </a:solidFill>
              <a:effectLst/>
              <a:uLnTx/>
              <a:uFillTx/>
              <a:latin typeface="Century Gothic"/>
              <a:cs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r>
              <a:rPr lang="en-US" sz="1400" dirty="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dirty="0">
                <a:solidFill>
                  <a:srgbClr val="000000"/>
                </a:solidFill>
                <a:latin typeface="Century Gothic" panose="020B0502020202020204" pitchFamily="34" charset="0"/>
                <a:cs typeface="Arial"/>
                <a:sym typeface="Arial"/>
              </a:rPr>
              <a:t>C4.2.9 Electrolysis of Molten  Ionic Compounds</a:t>
            </a:r>
          </a:p>
          <a:p>
            <a:pPr lvl="0">
              <a:defRPr/>
            </a:pPr>
            <a:r>
              <a:rPr lang="en-US" sz="1400" dirty="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C4.2.11RP: Electrolysis of Aqueous Solutions 1</a:t>
            </a:r>
          </a:p>
          <a:p>
            <a:pPr>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C4.1.12 RP</a:t>
            </a:r>
            <a:r>
              <a:rPr lang="en-US" sz="1400" dirty="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Write chemical equations in terms of ions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Write ionic equations for displacement reactions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Identify oxidised and reduced species using ionic equations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displacement</a:t>
            </a:r>
          </a:p>
        </p:txBody>
      </p:sp>
      <p:sp>
        <p:nvSpPr>
          <p:cNvPr id="14" name="Rectangle 13">
            <a:extLst>
              <a:ext uri="{FF2B5EF4-FFF2-40B4-BE49-F238E27FC236}">
                <a16:creationId xmlns:a16="http://schemas.microsoft.com/office/drawing/2014/main" id="{A2C825F2-5973-4048-9A5C-E0A4E794080E}"/>
              </a:ext>
            </a:extLst>
          </p:cNvPr>
          <p:cNvSpPr/>
          <p:nvPr/>
        </p:nvSpPr>
        <p:spPr>
          <a:xfrm>
            <a:off x="5344533" y="4891803"/>
            <a:ext cx="335962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oxidation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327190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spectator ions</a:t>
            </a:r>
          </a:p>
        </p:txBody>
      </p:sp>
      <p:sp>
        <p:nvSpPr>
          <p:cNvPr id="4" name="Rectangle 3">
            <a:extLst>
              <a:ext uri="{FF2B5EF4-FFF2-40B4-BE49-F238E27FC236}">
                <a16:creationId xmlns:a16="http://schemas.microsoft.com/office/drawing/2014/main" id="{16D928A8-C7B5-9CB1-9A01-023B32FECB64}"/>
              </a:ext>
            </a:extLst>
          </p:cNvPr>
          <p:cNvSpPr/>
          <p:nvPr/>
        </p:nvSpPr>
        <p:spPr>
          <a:xfrm>
            <a:off x="6262477" y="5755170"/>
            <a:ext cx="335962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reduction</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61FFE65C-3432-D88E-D526-B94F41DA7B62}"/>
              </a:ext>
            </a:extLst>
          </p:cNvPr>
          <p:cNvPicPr>
            <a:picLocks noChangeAspect="1"/>
          </p:cNvPicPr>
          <p:nvPr/>
        </p:nvPicPr>
        <p:blipFill>
          <a:blip r:embed="rId3"/>
          <a:stretch>
            <a:fillRect/>
          </a:stretch>
        </p:blipFill>
        <p:spPr>
          <a:xfrm>
            <a:off x="7053943" y="4253175"/>
            <a:ext cx="4238170" cy="2404346"/>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245651" y="354581"/>
            <a:ext cx="10620000" cy="720000"/>
          </a:xfrm>
        </p:spPr>
        <p:txBody>
          <a:bodyPr>
            <a:noAutofit/>
          </a:bodyPr>
          <a:lstStyle/>
          <a:p>
            <a:r>
              <a:rPr lang="en-US" sz="2800" dirty="0">
                <a:latin typeface="Century Gothic" panose="020B0502020202020204" pitchFamily="34" charset="0"/>
              </a:rPr>
              <a:t>(a) Identify the ions present in each of these formulae</a:t>
            </a:r>
            <a:br>
              <a:rPr lang="en-US" sz="2800" dirty="0">
                <a:latin typeface="Century Gothic" panose="020B0502020202020204" pitchFamily="34" charset="0"/>
              </a:rPr>
            </a:br>
            <a:r>
              <a:rPr lang="en-US" sz="2800" dirty="0">
                <a:latin typeface="Century Gothic" panose="020B0502020202020204" pitchFamily="34" charset="0"/>
              </a:rPr>
              <a:t>(b) State how many of each ion is in the formula</a:t>
            </a:r>
          </a:p>
        </p:txBody>
      </p:sp>
      <p:sp>
        <p:nvSpPr>
          <p:cNvPr id="3" name="TextBox 2">
            <a:extLst>
              <a:ext uri="{FF2B5EF4-FFF2-40B4-BE49-F238E27FC236}">
                <a16:creationId xmlns:a16="http://schemas.microsoft.com/office/drawing/2014/main" id="{C016FFB1-F3E3-714C-AFDF-EF98170FA663}"/>
              </a:ext>
            </a:extLst>
          </p:cNvPr>
          <p:cNvSpPr txBox="1"/>
          <p:nvPr/>
        </p:nvSpPr>
        <p:spPr>
          <a:xfrm>
            <a:off x="509913" y="1168387"/>
            <a:ext cx="1394934" cy="1684115"/>
          </a:xfrm>
          <a:prstGeom prst="rect">
            <a:avLst/>
          </a:prstGeom>
          <a:noFill/>
        </p:spPr>
        <p:txBody>
          <a:bodyPr wrap="none" rtlCol="0">
            <a:spAutoFit/>
          </a:bodyPr>
          <a:lstStyle/>
          <a:p>
            <a:pPr marL="457200" indent="-457200">
              <a:lnSpc>
                <a:spcPct val="150000"/>
              </a:lnSpc>
              <a:buAutoNum type="arabicPeriod"/>
            </a:pPr>
            <a:r>
              <a:rPr lang="en-GB" sz="2400" dirty="0">
                <a:latin typeface="Century Gothic" panose="020B0502020202020204" pitchFamily="34" charset="0"/>
              </a:rPr>
              <a:t>NaCl</a:t>
            </a:r>
          </a:p>
          <a:p>
            <a:pPr marL="457200" indent="-457200">
              <a:lnSpc>
                <a:spcPct val="150000"/>
              </a:lnSpc>
              <a:buAutoNum type="arabicPeriod"/>
            </a:pPr>
            <a:r>
              <a:rPr lang="en-GB" sz="2400" dirty="0">
                <a:latin typeface="Century Gothic" panose="020B0502020202020204" pitchFamily="34" charset="0"/>
              </a:rPr>
              <a:t>HCl</a:t>
            </a:r>
          </a:p>
          <a:p>
            <a:pPr marL="457200" indent="-457200">
              <a:lnSpc>
                <a:spcPct val="150000"/>
              </a:lnSpc>
              <a:buAutoNum type="arabicPeriod"/>
            </a:pPr>
            <a:r>
              <a:rPr lang="en-GB" sz="2400" dirty="0">
                <a:latin typeface="Century Gothic" panose="020B0502020202020204" pitchFamily="34" charset="0"/>
              </a:rPr>
              <a:t>Li</a:t>
            </a:r>
            <a:r>
              <a:rPr lang="en-GB" sz="2400" baseline="-25000" dirty="0">
                <a:latin typeface="Century Gothic" panose="020B0502020202020204" pitchFamily="34" charset="0"/>
              </a:rPr>
              <a:t>2</a:t>
            </a:r>
            <a:r>
              <a:rPr lang="en-GB" sz="2400" dirty="0">
                <a:latin typeface="Century Gothic" panose="020B0502020202020204" pitchFamily="34" charset="0"/>
              </a:rPr>
              <a:t>O</a:t>
            </a:r>
          </a:p>
        </p:txBody>
      </p:sp>
      <p:sp>
        <p:nvSpPr>
          <p:cNvPr id="4" name="TextBox 3">
            <a:extLst>
              <a:ext uri="{FF2B5EF4-FFF2-40B4-BE49-F238E27FC236}">
                <a16:creationId xmlns:a16="http://schemas.microsoft.com/office/drawing/2014/main" id="{28675828-69E7-18DE-9DA1-51F7CF3E70CF}"/>
              </a:ext>
            </a:extLst>
          </p:cNvPr>
          <p:cNvSpPr txBox="1"/>
          <p:nvPr/>
        </p:nvSpPr>
        <p:spPr>
          <a:xfrm>
            <a:off x="3231508" y="1252685"/>
            <a:ext cx="2492990"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Na</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C</a:t>
            </a:r>
            <a:r>
              <a:rPr lang="en-GB" sz="2400" b="1" dirty="0">
                <a:solidFill>
                  <a:schemeClr val="accent2">
                    <a:lumMod val="60000"/>
                    <a:lumOff val="40000"/>
                  </a:schemeClr>
                </a:solidFill>
                <a:latin typeface="Century Gothic" panose="020B0502020202020204" pitchFamily="34" charset="0"/>
                <a:cs typeface="Aparajita" panose="020B0604020202020204" pitchFamily="34" charset="0"/>
              </a:rPr>
              <a:t>l</a:t>
            </a:r>
            <a:r>
              <a:rPr lang="en-GB" sz="3200" b="1" baseline="30000" dirty="0">
                <a:solidFill>
                  <a:schemeClr val="accent2">
                    <a:lumMod val="60000"/>
                    <a:lumOff val="40000"/>
                  </a:schemeClr>
                </a:solidFill>
                <a:latin typeface="Century Gothic" panose="020B0502020202020204" pitchFamily="34" charset="0"/>
              </a:rPr>
              <a:t>-</a:t>
            </a:r>
            <a:endParaRPr lang="en-GB" sz="2400" b="1" baseline="30000" dirty="0">
              <a:solidFill>
                <a:schemeClr val="accent2">
                  <a:lumMod val="60000"/>
                  <a:lumOff val="40000"/>
                </a:schemeClr>
              </a:solidFill>
              <a:latin typeface="Century Gothic" panose="020B0502020202020204" pitchFamily="34" charset="0"/>
            </a:endParaRPr>
          </a:p>
        </p:txBody>
      </p:sp>
      <p:sp>
        <p:nvSpPr>
          <p:cNvPr id="7" name="TextBox 6">
            <a:extLst>
              <a:ext uri="{FF2B5EF4-FFF2-40B4-BE49-F238E27FC236}">
                <a16:creationId xmlns:a16="http://schemas.microsoft.com/office/drawing/2014/main" id="{FAB1BD10-227F-70C1-06EF-42A9575B277D}"/>
              </a:ext>
            </a:extLst>
          </p:cNvPr>
          <p:cNvSpPr txBox="1"/>
          <p:nvPr/>
        </p:nvSpPr>
        <p:spPr>
          <a:xfrm>
            <a:off x="3231508" y="1769615"/>
            <a:ext cx="2460930"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H</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Cl</a:t>
            </a:r>
            <a:r>
              <a:rPr lang="en-GB" sz="3600" b="1" baseline="30000" dirty="0">
                <a:solidFill>
                  <a:schemeClr val="accent2">
                    <a:lumMod val="60000"/>
                    <a:lumOff val="40000"/>
                  </a:schemeClr>
                </a:solidFill>
                <a:latin typeface="Century Gothic" panose="020B0502020202020204" pitchFamily="34" charset="0"/>
              </a:rPr>
              <a:t>-</a:t>
            </a:r>
            <a:endParaRPr lang="en-GB" sz="2400" b="1" baseline="30000"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239F3B42-E8B4-60CE-652B-63D81960C3FB}"/>
              </a:ext>
            </a:extLst>
          </p:cNvPr>
          <p:cNvSpPr txBox="1"/>
          <p:nvPr/>
        </p:nvSpPr>
        <p:spPr>
          <a:xfrm>
            <a:off x="3223712" y="2327659"/>
            <a:ext cx="2558714"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Li</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O</a:t>
            </a:r>
            <a:r>
              <a:rPr lang="en-GB" sz="3200" b="1" baseline="30000" dirty="0">
                <a:solidFill>
                  <a:schemeClr val="accent2">
                    <a:lumMod val="60000"/>
                    <a:lumOff val="40000"/>
                  </a:schemeClr>
                </a:solidFill>
                <a:latin typeface="Century Gothic" panose="020B0502020202020204" pitchFamily="34" charset="0"/>
              </a:rPr>
              <a:t>2-</a:t>
            </a:r>
            <a:endParaRPr lang="en-GB" sz="2400" b="1" baseline="30000"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5C5D3630-5467-EA78-6AD1-C89059457D73}"/>
              </a:ext>
            </a:extLst>
          </p:cNvPr>
          <p:cNvSpPr txBox="1"/>
          <p:nvPr/>
        </p:nvSpPr>
        <p:spPr>
          <a:xfrm>
            <a:off x="8508900" y="1225714"/>
            <a:ext cx="2834430"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H</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SO</a:t>
            </a:r>
            <a:r>
              <a:rPr lang="en-GB" sz="2400" b="1" baseline="-25000" dirty="0">
                <a:solidFill>
                  <a:schemeClr val="accent2">
                    <a:lumMod val="60000"/>
                    <a:lumOff val="40000"/>
                  </a:schemeClr>
                </a:solidFill>
                <a:latin typeface="Century Gothic" panose="020B0502020202020204" pitchFamily="34" charset="0"/>
              </a:rPr>
              <a:t>4</a:t>
            </a:r>
            <a:r>
              <a:rPr lang="en-GB" sz="3200" b="1" baseline="30000" dirty="0">
                <a:solidFill>
                  <a:schemeClr val="accent2">
                    <a:lumMod val="60000"/>
                    <a:lumOff val="40000"/>
                  </a:schemeClr>
                </a:solidFill>
                <a:latin typeface="Century Gothic" panose="020B0502020202020204" pitchFamily="34" charset="0"/>
              </a:rPr>
              <a:t>2-</a:t>
            </a:r>
            <a:endParaRPr lang="en-GB" sz="2400" b="1" baseline="30000" dirty="0">
              <a:solidFill>
                <a:schemeClr val="accent2">
                  <a:lumMod val="60000"/>
                  <a:lumOff val="40000"/>
                </a:schemeClr>
              </a:solidFill>
              <a:latin typeface="Century Gothic" panose="020B0502020202020204" pitchFamily="34" charset="0"/>
            </a:endParaRPr>
          </a:p>
        </p:txBody>
      </p:sp>
      <p:sp>
        <p:nvSpPr>
          <p:cNvPr id="10" name="TextBox 9">
            <a:extLst>
              <a:ext uri="{FF2B5EF4-FFF2-40B4-BE49-F238E27FC236}">
                <a16:creationId xmlns:a16="http://schemas.microsoft.com/office/drawing/2014/main" id="{0675124F-AC81-C97E-3A7E-F483F8D3F5AB}"/>
              </a:ext>
            </a:extLst>
          </p:cNvPr>
          <p:cNvSpPr txBox="1"/>
          <p:nvPr/>
        </p:nvSpPr>
        <p:spPr>
          <a:xfrm>
            <a:off x="8508900" y="1850508"/>
            <a:ext cx="2747868"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Cu</a:t>
            </a:r>
            <a:r>
              <a:rPr lang="en-GB" sz="2400" b="1" baseline="30000" dirty="0">
                <a:solidFill>
                  <a:schemeClr val="accent2">
                    <a:lumMod val="60000"/>
                    <a:lumOff val="40000"/>
                  </a:schemeClr>
                </a:solidFill>
                <a:latin typeface="Century Gothic" panose="020B0502020202020204" pitchFamily="34" charset="0"/>
              </a:rPr>
              <a:t>2+		</a:t>
            </a:r>
            <a:r>
              <a:rPr lang="en-GB" sz="2400" b="1" dirty="0">
                <a:solidFill>
                  <a:schemeClr val="accent2">
                    <a:lumMod val="60000"/>
                    <a:lumOff val="40000"/>
                  </a:schemeClr>
                </a:solidFill>
                <a:latin typeface="Century Gothic" panose="020B0502020202020204" pitchFamily="34" charset="0"/>
              </a:rPr>
              <a:t>NO</a:t>
            </a:r>
            <a:r>
              <a:rPr lang="en-GB" sz="2400" b="1" baseline="-25000" dirty="0">
                <a:solidFill>
                  <a:schemeClr val="accent2">
                    <a:lumMod val="60000"/>
                    <a:lumOff val="40000"/>
                  </a:schemeClr>
                </a:solidFill>
                <a:latin typeface="Century Gothic" panose="020B0502020202020204" pitchFamily="34" charset="0"/>
              </a:rPr>
              <a:t>3</a:t>
            </a:r>
            <a:r>
              <a:rPr lang="en-GB" sz="3200" b="1" baseline="30000" dirty="0">
                <a:solidFill>
                  <a:schemeClr val="accent2">
                    <a:lumMod val="60000"/>
                    <a:lumOff val="40000"/>
                  </a:schemeClr>
                </a:solidFill>
                <a:latin typeface="Century Gothic" panose="020B0502020202020204" pitchFamily="34" charset="0"/>
              </a:rPr>
              <a:t>-</a:t>
            </a:r>
            <a:endParaRPr lang="en-GB" sz="2400" b="1" baseline="30000" dirty="0">
              <a:solidFill>
                <a:schemeClr val="accent2">
                  <a:lumMod val="60000"/>
                  <a:lumOff val="40000"/>
                </a:schemeClr>
              </a:solidFill>
              <a:latin typeface="Century Gothic" panose="020B0502020202020204" pitchFamily="34" charset="0"/>
            </a:endParaRPr>
          </a:p>
        </p:txBody>
      </p:sp>
      <p:sp>
        <p:nvSpPr>
          <p:cNvPr id="11" name="TextBox 10">
            <a:extLst>
              <a:ext uri="{FF2B5EF4-FFF2-40B4-BE49-F238E27FC236}">
                <a16:creationId xmlns:a16="http://schemas.microsoft.com/office/drawing/2014/main" id="{469517FF-355F-F808-A9C7-C9248DC7033C}"/>
              </a:ext>
            </a:extLst>
          </p:cNvPr>
          <p:cNvSpPr txBox="1"/>
          <p:nvPr/>
        </p:nvSpPr>
        <p:spPr>
          <a:xfrm>
            <a:off x="2985119" y="1248843"/>
            <a:ext cx="357790" cy="461665"/>
          </a:xfrm>
          <a:prstGeom prst="rect">
            <a:avLst/>
          </a:prstGeom>
          <a:noFill/>
        </p:spPr>
        <p:txBody>
          <a:bodyPr wrap="none" rtlCol="0">
            <a:spAutoFit/>
          </a:bodyPr>
          <a:lstStyle/>
          <a:p>
            <a:r>
              <a:rPr lang="en-GB" sz="2400" b="1" dirty="0">
                <a:solidFill>
                  <a:srgbClr val="7030A0"/>
                </a:solidFill>
                <a:latin typeface="Century Gothic" panose="020B0502020202020204" pitchFamily="34" charset="0"/>
              </a:rPr>
              <a:t>1</a:t>
            </a:r>
          </a:p>
        </p:txBody>
      </p:sp>
      <p:sp>
        <p:nvSpPr>
          <p:cNvPr id="12" name="TextBox 11">
            <a:extLst>
              <a:ext uri="{FF2B5EF4-FFF2-40B4-BE49-F238E27FC236}">
                <a16:creationId xmlns:a16="http://schemas.microsoft.com/office/drawing/2014/main" id="{6E6D6060-CEA7-2451-2AF3-5284AF5F2B35}"/>
              </a:ext>
            </a:extLst>
          </p:cNvPr>
          <p:cNvSpPr txBox="1"/>
          <p:nvPr/>
        </p:nvSpPr>
        <p:spPr>
          <a:xfrm>
            <a:off x="4846012" y="1229286"/>
            <a:ext cx="357790" cy="461665"/>
          </a:xfrm>
          <a:prstGeom prst="rect">
            <a:avLst/>
          </a:prstGeom>
          <a:noFill/>
        </p:spPr>
        <p:txBody>
          <a:bodyPr wrap="none" rtlCol="0">
            <a:spAutoFit/>
          </a:bodyPr>
          <a:lstStyle/>
          <a:p>
            <a:r>
              <a:rPr lang="en-GB" sz="2400" b="1" dirty="0">
                <a:solidFill>
                  <a:srgbClr val="7030A0"/>
                </a:solidFill>
                <a:latin typeface="Century Gothic" panose="020B0502020202020204" pitchFamily="34" charset="0"/>
              </a:rPr>
              <a:t>1</a:t>
            </a:r>
          </a:p>
        </p:txBody>
      </p:sp>
      <p:sp>
        <p:nvSpPr>
          <p:cNvPr id="13" name="TextBox 12">
            <a:extLst>
              <a:ext uri="{FF2B5EF4-FFF2-40B4-BE49-F238E27FC236}">
                <a16:creationId xmlns:a16="http://schemas.microsoft.com/office/drawing/2014/main" id="{5EDCFDBB-1259-B418-DE50-00132478F61F}"/>
              </a:ext>
            </a:extLst>
          </p:cNvPr>
          <p:cNvSpPr txBox="1"/>
          <p:nvPr/>
        </p:nvSpPr>
        <p:spPr>
          <a:xfrm>
            <a:off x="2985119" y="1763162"/>
            <a:ext cx="357790" cy="461665"/>
          </a:xfrm>
          <a:prstGeom prst="rect">
            <a:avLst/>
          </a:prstGeom>
          <a:noFill/>
        </p:spPr>
        <p:txBody>
          <a:bodyPr wrap="none" rtlCol="0">
            <a:spAutoFit/>
          </a:bodyPr>
          <a:lstStyle/>
          <a:p>
            <a:r>
              <a:rPr lang="en-GB" sz="2400" b="1" dirty="0">
                <a:solidFill>
                  <a:srgbClr val="7030A0"/>
                </a:solidFill>
                <a:latin typeface="Century Gothic" panose="020B0502020202020204" pitchFamily="34" charset="0"/>
              </a:rPr>
              <a:t>1</a:t>
            </a:r>
          </a:p>
        </p:txBody>
      </p:sp>
      <p:sp>
        <p:nvSpPr>
          <p:cNvPr id="14" name="TextBox 13">
            <a:extLst>
              <a:ext uri="{FF2B5EF4-FFF2-40B4-BE49-F238E27FC236}">
                <a16:creationId xmlns:a16="http://schemas.microsoft.com/office/drawing/2014/main" id="{DD6AB334-25B3-FC99-3BE2-42071658D80A}"/>
              </a:ext>
            </a:extLst>
          </p:cNvPr>
          <p:cNvSpPr txBox="1"/>
          <p:nvPr/>
        </p:nvSpPr>
        <p:spPr>
          <a:xfrm>
            <a:off x="4846012" y="1743605"/>
            <a:ext cx="357790" cy="461665"/>
          </a:xfrm>
          <a:prstGeom prst="rect">
            <a:avLst/>
          </a:prstGeom>
          <a:noFill/>
        </p:spPr>
        <p:txBody>
          <a:bodyPr wrap="none" rtlCol="0">
            <a:spAutoFit/>
          </a:bodyPr>
          <a:lstStyle/>
          <a:p>
            <a:r>
              <a:rPr lang="en-GB" sz="2400" b="1" dirty="0">
                <a:solidFill>
                  <a:srgbClr val="7030A0"/>
                </a:solidFill>
                <a:latin typeface="Century Gothic" panose="020B0502020202020204" pitchFamily="34" charset="0"/>
              </a:rPr>
              <a:t>1</a:t>
            </a:r>
          </a:p>
        </p:txBody>
      </p:sp>
      <p:sp>
        <p:nvSpPr>
          <p:cNvPr id="15" name="TextBox 14">
            <a:extLst>
              <a:ext uri="{FF2B5EF4-FFF2-40B4-BE49-F238E27FC236}">
                <a16:creationId xmlns:a16="http://schemas.microsoft.com/office/drawing/2014/main" id="{84B6C2FA-2E92-6507-C965-5439906D9166}"/>
              </a:ext>
            </a:extLst>
          </p:cNvPr>
          <p:cNvSpPr txBox="1"/>
          <p:nvPr/>
        </p:nvSpPr>
        <p:spPr>
          <a:xfrm>
            <a:off x="2987790" y="2315023"/>
            <a:ext cx="357790" cy="461665"/>
          </a:xfrm>
          <a:prstGeom prst="rect">
            <a:avLst/>
          </a:prstGeom>
          <a:noFill/>
        </p:spPr>
        <p:txBody>
          <a:bodyPr wrap="none" rtlCol="0">
            <a:spAutoFit/>
          </a:bodyPr>
          <a:lstStyle/>
          <a:p>
            <a:r>
              <a:rPr lang="en-GB" sz="2400" b="1" dirty="0">
                <a:solidFill>
                  <a:srgbClr val="7030A0"/>
                </a:solidFill>
                <a:latin typeface="Century Gothic" panose="020B0502020202020204" pitchFamily="34" charset="0"/>
              </a:rPr>
              <a:t>2</a:t>
            </a:r>
          </a:p>
        </p:txBody>
      </p:sp>
      <p:sp>
        <p:nvSpPr>
          <p:cNvPr id="16" name="TextBox 15">
            <a:extLst>
              <a:ext uri="{FF2B5EF4-FFF2-40B4-BE49-F238E27FC236}">
                <a16:creationId xmlns:a16="http://schemas.microsoft.com/office/drawing/2014/main" id="{A52035F3-8A7E-9581-EA7A-E4BE55CCCA82}"/>
              </a:ext>
            </a:extLst>
          </p:cNvPr>
          <p:cNvSpPr txBox="1"/>
          <p:nvPr/>
        </p:nvSpPr>
        <p:spPr>
          <a:xfrm>
            <a:off x="4848683" y="2295466"/>
            <a:ext cx="357790" cy="461665"/>
          </a:xfrm>
          <a:prstGeom prst="rect">
            <a:avLst/>
          </a:prstGeom>
          <a:noFill/>
        </p:spPr>
        <p:txBody>
          <a:bodyPr wrap="none" rtlCol="0">
            <a:spAutoFit/>
          </a:bodyPr>
          <a:lstStyle/>
          <a:p>
            <a:r>
              <a:rPr lang="en-GB" sz="2400" b="1" dirty="0">
                <a:solidFill>
                  <a:srgbClr val="7030A0"/>
                </a:solidFill>
                <a:latin typeface="Century Gothic" panose="020B0502020202020204" pitchFamily="34" charset="0"/>
              </a:rPr>
              <a:t>1</a:t>
            </a:r>
          </a:p>
        </p:txBody>
      </p:sp>
      <p:sp>
        <p:nvSpPr>
          <p:cNvPr id="17" name="TextBox 16">
            <a:extLst>
              <a:ext uri="{FF2B5EF4-FFF2-40B4-BE49-F238E27FC236}">
                <a16:creationId xmlns:a16="http://schemas.microsoft.com/office/drawing/2014/main" id="{61C663EA-FBF3-C262-FBCA-984B2AFC38A1}"/>
              </a:ext>
            </a:extLst>
          </p:cNvPr>
          <p:cNvSpPr txBox="1"/>
          <p:nvPr/>
        </p:nvSpPr>
        <p:spPr>
          <a:xfrm>
            <a:off x="8270307" y="1235885"/>
            <a:ext cx="357790" cy="461665"/>
          </a:xfrm>
          <a:prstGeom prst="rect">
            <a:avLst/>
          </a:prstGeom>
          <a:noFill/>
        </p:spPr>
        <p:txBody>
          <a:bodyPr wrap="none" rtlCol="0">
            <a:spAutoFit/>
          </a:bodyPr>
          <a:lstStyle/>
          <a:p>
            <a:r>
              <a:rPr lang="en-GB" sz="2400" b="1" dirty="0">
                <a:solidFill>
                  <a:srgbClr val="7030A0"/>
                </a:solidFill>
                <a:latin typeface="Century Gothic" panose="020B0502020202020204" pitchFamily="34" charset="0"/>
              </a:rPr>
              <a:t>2</a:t>
            </a:r>
          </a:p>
        </p:txBody>
      </p:sp>
      <p:sp>
        <p:nvSpPr>
          <p:cNvPr id="18" name="TextBox 17">
            <a:extLst>
              <a:ext uri="{FF2B5EF4-FFF2-40B4-BE49-F238E27FC236}">
                <a16:creationId xmlns:a16="http://schemas.microsoft.com/office/drawing/2014/main" id="{E54417D2-FB0A-33C0-E076-FF66338A338D}"/>
              </a:ext>
            </a:extLst>
          </p:cNvPr>
          <p:cNvSpPr txBox="1"/>
          <p:nvPr/>
        </p:nvSpPr>
        <p:spPr>
          <a:xfrm>
            <a:off x="10131200" y="1216328"/>
            <a:ext cx="357790" cy="461665"/>
          </a:xfrm>
          <a:prstGeom prst="rect">
            <a:avLst/>
          </a:prstGeom>
          <a:noFill/>
        </p:spPr>
        <p:txBody>
          <a:bodyPr wrap="none" rtlCol="0">
            <a:spAutoFit/>
          </a:bodyPr>
          <a:lstStyle/>
          <a:p>
            <a:r>
              <a:rPr lang="en-GB" sz="2400" b="1" dirty="0">
                <a:solidFill>
                  <a:srgbClr val="7030A0"/>
                </a:solidFill>
                <a:latin typeface="Century Gothic" panose="020B0502020202020204" pitchFamily="34" charset="0"/>
              </a:rPr>
              <a:t>1</a:t>
            </a:r>
          </a:p>
        </p:txBody>
      </p:sp>
      <p:sp>
        <p:nvSpPr>
          <p:cNvPr id="19" name="TextBox 18">
            <a:extLst>
              <a:ext uri="{FF2B5EF4-FFF2-40B4-BE49-F238E27FC236}">
                <a16:creationId xmlns:a16="http://schemas.microsoft.com/office/drawing/2014/main" id="{5A3F3BAF-39C9-D5BA-3E04-3059810CA08C}"/>
              </a:ext>
            </a:extLst>
          </p:cNvPr>
          <p:cNvSpPr txBox="1"/>
          <p:nvPr/>
        </p:nvSpPr>
        <p:spPr>
          <a:xfrm>
            <a:off x="8270307" y="1829939"/>
            <a:ext cx="357790" cy="461665"/>
          </a:xfrm>
          <a:prstGeom prst="rect">
            <a:avLst/>
          </a:prstGeom>
          <a:noFill/>
        </p:spPr>
        <p:txBody>
          <a:bodyPr wrap="none" rtlCol="0">
            <a:spAutoFit/>
          </a:bodyPr>
          <a:lstStyle/>
          <a:p>
            <a:r>
              <a:rPr lang="en-GB" sz="2400" b="1" dirty="0">
                <a:solidFill>
                  <a:srgbClr val="7030A0"/>
                </a:solidFill>
                <a:latin typeface="Century Gothic" panose="020B0502020202020204" pitchFamily="34" charset="0"/>
              </a:rPr>
              <a:t>1</a:t>
            </a:r>
          </a:p>
        </p:txBody>
      </p:sp>
      <p:sp>
        <p:nvSpPr>
          <p:cNvPr id="20" name="TextBox 19">
            <a:extLst>
              <a:ext uri="{FF2B5EF4-FFF2-40B4-BE49-F238E27FC236}">
                <a16:creationId xmlns:a16="http://schemas.microsoft.com/office/drawing/2014/main" id="{0C510F80-5510-FC79-5F0D-C86171E89496}"/>
              </a:ext>
            </a:extLst>
          </p:cNvPr>
          <p:cNvSpPr txBox="1"/>
          <p:nvPr/>
        </p:nvSpPr>
        <p:spPr>
          <a:xfrm>
            <a:off x="10131200" y="1849812"/>
            <a:ext cx="357790" cy="461665"/>
          </a:xfrm>
          <a:prstGeom prst="rect">
            <a:avLst/>
          </a:prstGeom>
          <a:noFill/>
        </p:spPr>
        <p:txBody>
          <a:bodyPr wrap="none" rtlCol="0">
            <a:spAutoFit/>
          </a:bodyPr>
          <a:lstStyle/>
          <a:p>
            <a:r>
              <a:rPr lang="en-GB" sz="2400" b="1" dirty="0">
                <a:solidFill>
                  <a:srgbClr val="7030A0"/>
                </a:solidFill>
                <a:latin typeface="Century Gothic" panose="020B0502020202020204" pitchFamily="34" charset="0"/>
              </a:rPr>
              <a:t>2</a:t>
            </a:r>
          </a:p>
        </p:txBody>
      </p:sp>
      <p:sp>
        <p:nvSpPr>
          <p:cNvPr id="25" name="TextBox 24">
            <a:extLst>
              <a:ext uri="{FF2B5EF4-FFF2-40B4-BE49-F238E27FC236}">
                <a16:creationId xmlns:a16="http://schemas.microsoft.com/office/drawing/2014/main" id="{4E0D93CB-9BF9-8C8D-1E57-FFC5193BF6D1}"/>
              </a:ext>
            </a:extLst>
          </p:cNvPr>
          <p:cNvSpPr txBox="1"/>
          <p:nvPr/>
        </p:nvSpPr>
        <p:spPr>
          <a:xfrm>
            <a:off x="6136709" y="1125892"/>
            <a:ext cx="2282757" cy="1130118"/>
          </a:xfrm>
          <a:prstGeom prst="rect">
            <a:avLst/>
          </a:prstGeom>
          <a:noFill/>
        </p:spPr>
        <p:txBody>
          <a:bodyPr wrap="square">
            <a:spAutoFit/>
          </a:bodyPr>
          <a:lstStyle/>
          <a:p>
            <a:pPr>
              <a:lnSpc>
                <a:spcPct val="150000"/>
              </a:lnSpc>
            </a:pPr>
            <a:r>
              <a:rPr lang="en-GB" sz="2400" dirty="0">
                <a:latin typeface="Century Gothic" panose="020B0502020202020204" pitchFamily="34" charset="0"/>
              </a:rPr>
              <a:t>4. H</a:t>
            </a:r>
            <a:r>
              <a:rPr lang="en-GB" sz="2400" baseline="-25000" dirty="0">
                <a:latin typeface="Century Gothic" panose="020B0502020202020204" pitchFamily="34" charset="0"/>
              </a:rPr>
              <a:t>2</a:t>
            </a:r>
            <a:r>
              <a:rPr lang="en-GB" sz="2400" dirty="0">
                <a:latin typeface="Century Gothic" panose="020B0502020202020204" pitchFamily="34" charset="0"/>
              </a:rPr>
              <a:t>SO</a:t>
            </a:r>
            <a:r>
              <a:rPr lang="en-GB" sz="2400" baseline="-25000" dirty="0">
                <a:latin typeface="Century Gothic" panose="020B0502020202020204" pitchFamily="34" charset="0"/>
              </a:rPr>
              <a:t>4</a:t>
            </a:r>
          </a:p>
          <a:p>
            <a:pPr>
              <a:lnSpc>
                <a:spcPct val="150000"/>
              </a:lnSpc>
            </a:pPr>
            <a:r>
              <a:rPr lang="en-GB" sz="2400" dirty="0">
                <a:latin typeface="Century Gothic" panose="020B0502020202020204" pitchFamily="34" charset="0"/>
              </a:rPr>
              <a:t>5. Cu(NO</a:t>
            </a:r>
            <a:r>
              <a:rPr lang="en-GB" sz="2400" baseline="-25000" dirty="0">
                <a:latin typeface="Century Gothic" panose="020B0502020202020204" pitchFamily="34" charset="0"/>
              </a:rPr>
              <a:t>3</a:t>
            </a:r>
            <a:r>
              <a:rPr lang="en-GB" sz="2400" dirty="0">
                <a:latin typeface="Century Gothic" panose="020B0502020202020204" pitchFamily="34" charset="0"/>
              </a:rPr>
              <a:t>)</a:t>
            </a:r>
            <a:r>
              <a:rPr lang="en-GB" sz="2400" baseline="-25000" dirty="0">
                <a:latin typeface="Century Gothic" panose="020B0502020202020204" pitchFamily="34" charset="0"/>
              </a:rPr>
              <a:t>2</a:t>
            </a:r>
          </a:p>
        </p:txBody>
      </p:sp>
      <p:sp>
        <p:nvSpPr>
          <p:cNvPr id="26" name="Title 1">
            <a:extLst>
              <a:ext uri="{FF2B5EF4-FFF2-40B4-BE49-F238E27FC236}">
                <a16:creationId xmlns:a16="http://schemas.microsoft.com/office/drawing/2014/main" id="{818CC287-6EFE-9C18-B726-DCDBE8D6B092}"/>
              </a:ext>
            </a:extLst>
          </p:cNvPr>
          <p:cNvSpPr txBox="1">
            <a:spLocks/>
          </p:cNvSpPr>
          <p:nvPr/>
        </p:nvSpPr>
        <p:spPr>
          <a:xfrm>
            <a:off x="245651" y="2598176"/>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400" dirty="0">
                <a:latin typeface="Century Gothic" panose="020B0502020202020204" pitchFamily="34" charset="0"/>
              </a:rPr>
              <a:t>(c) Complete the table below.</a:t>
            </a:r>
            <a:endParaRPr lang="en-GB" dirty="0"/>
          </a:p>
        </p:txBody>
      </p:sp>
      <p:graphicFrame>
        <p:nvGraphicFramePr>
          <p:cNvPr id="27" name="Table 3">
            <a:extLst>
              <a:ext uri="{FF2B5EF4-FFF2-40B4-BE49-F238E27FC236}">
                <a16:creationId xmlns:a16="http://schemas.microsoft.com/office/drawing/2014/main" id="{625410FD-B729-881F-00D5-F8E0CAA721AA}"/>
              </a:ext>
            </a:extLst>
          </p:cNvPr>
          <p:cNvGraphicFramePr>
            <a:graphicFrameLocks noGrp="1"/>
          </p:cNvGraphicFramePr>
          <p:nvPr>
            <p:extLst>
              <p:ext uri="{D42A27DB-BD31-4B8C-83A1-F6EECF244321}">
                <p14:modId xmlns:p14="http://schemas.microsoft.com/office/powerpoint/2010/main" val="4154155180"/>
              </p:ext>
            </p:extLst>
          </p:nvPr>
        </p:nvGraphicFramePr>
        <p:xfrm>
          <a:off x="245651" y="3513148"/>
          <a:ext cx="10620000" cy="3108960"/>
        </p:xfrm>
        <a:graphic>
          <a:graphicData uri="http://schemas.openxmlformats.org/drawingml/2006/table">
            <a:tbl>
              <a:tblPr firstRow="1" bandRow="1">
                <a:tableStyleId>{5940675A-B579-460E-94D1-54222C63F5DA}</a:tableStyleId>
              </a:tblPr>
              <a:tblGrid>
                <a:gridCol w="1310571">
                  <a:extLst>
                    <a:ext uri="{9D8B030D-6E8A-4147-A177-3AD203B41FA5}">
                      <a16:colId xmlns:a16="http://schemas.microsoft.com/office/drawing/2014/main" val="2992347426"/>
                    </a:ext>
                  </a:extLst>
                </a:gridCol>
                <a:gridCol w="1371600">
                  <a:extLst>
                    <a:ext uri="{9D8B030D-6E8A-4147-A177-3AD203B41FA5}">
                      <a16:colId xmlns:a16="http://schemas.microsoft.com/office/drawing/2014/main" val="4196544052"/>
                    </a:ext>
                  </a:extLst>
                </a:gridCol>
                <a:gridCol w="5282829">
                  <a:extLst>
                    <a:ext uri="{9D8B030D-6E8A-4147-A177-3AD203B41FA5}">
                      <a16:colId xmlns:a16="http://schemas.microsoft.com/office/drawing/2014/main" val="506603736"/>
                    </a:ext>
                  </a:extLst>
                </a:gridCol>
                <a:gridCol w="2655000">
                  <a:extLst>
                    <a:ext uri="{9D8B030D-6E8A-4147-A177-3AD203B41FA5}">
                      <a16:colId xmlns:a16="http://schemas.microsoft.com/office/drawing/2014/main" val="2605022468"/>
                    </a:ext>
                  </a:extLst>
                </a:gridCol>
              </a:tblGrid>
              <a:tr h="370840">
                <a:tc>
                  <a:txBody>
                    <a:bodyPr/>
                    <a:lstStyle/>
                    <a:p>
                      <a:r>
                        <a:rPr lang="en-GB" sz="2400" b="1" dirty="0">
                          <a:latin typeface="Century Gothic" panose="020B0502020202020204" pitchFamily="34" charset="0"/>
                        </a:rPr>
                        <a:t>A</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B</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Would A need to </a:t>
                      </a:r>
                      <a:r>
                        <a:rPr lang="en-GB" sz="2400" b="1" u="sng" dirty="0">
                          <a:latin typeface="Century Gothic" panose="020B0502020202020204" pitchFamily="34" charset="0"/>
                        </a:rPr>
                        <a:t>gain</a:t>
                      </a:r>
                      <a:r>
                        <a:rPr lang="en-GB" sz="2400" b="1" dirty="0">
                          <a:latin typeface="Century Gothic" panose="020B0502020202020204" pitchFamily="34" charset="0"/>
                        </a:rPr>
                        <a:t> or </a:t>
                      </a:r>
                      <a:r>
                        <a:rPr lang="en-GB" sz="2400" b="1" u="sng" dirty="0">
                          <a:latin typeface="Century Gothic" panose="020B0502020202020204" pitchFamily="34" charset="0"/>
                        </a:rPr>
                        <a:t>lose</a:t>
                      </a:r>
                      <a:r>
                        <a:rPr lang="en-GB" sz="2400" b="1" dirty="0">
                          <a:latin typeface="Century Gothic" panose="020B0502020202020204" pitchFamily="34" charset="0"/>
                        </a:rPr>
                        <a:t> electrons to become B?</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How many electrons?</a:t>
                      </a:r>
                    </a:p>
                  </a:txBody>
                  <a:tcPr>
                    <a:solidFill>
                      <a:schemeClr val="accent1">
                        <a:lumMod val="20000"/>
                        <a:lumOff val="80000"/>
                      </a:schemeClr>
                    </a:solidFill>
                  </a:tcPr>
                </a:tc>
                <a:extLst>
                  <a:ext uri="{0D108BD9-81ED-4DB2-BD59-A6C34878D82A}">
                    <a16:rowId xmlns:a16="http://schemas.microsoft.com/office/drawing/2014/main" val="2550107700"/>
                  </a:ext>
                </a:extLst>
              </a:tr>
              <a:tr h="370840">
                <a:tc>
                  <a:txBody>
                    <a:bodyPr/>
                    <a:lstStyle/>
                    <a:p>
                      <a:r>
                        <a:rPr lang="en-GB" sz="2400" dirty="0">
                          <a:latin typeface="Century Gothic" panose="020B0502020202020204" pitchFamily="34" charset="0"/>
                        </a:rPr>
                        <a:t>H</a:t>
                      </a:r>
                      <a:r>
                        <a:rPr lang="en-GB" sz="2400" baseline="-25000" dirty="0">
                          <a:latin typeface="Century Gothic" panose="020B0502020202020204" pitchFamily="34" charset="0"/>
                        </a:rPr>
                        <a:t>(g)</a:t>
                      </a:r>
                    </a:p>
                  </a:txBody>
                  <a:tcPr>
                    <a:solidFill>
                      <a:schemeClr val="bg1"/>
                    </a:solidFill>
                  </a:tcPr>
                </a:tc>
                <a:tc>
                  <a:txBody>
                    <a:bodyPr/>
                    <a:lstStyle/>
                    <a:p>
                      <a:r>
                        <a:rPr lang="en-GB" sz="2400" dirty="0">
                          <a:latin typeface="Century Gothic" panose="020B0502020202020204" pitchFamily="34" charset="0"/>
                        </a:rPr>
                        <a:t>H</a:t>
                      </a:r>
                      <a:r>
                        <a:rPr lang="en-GB" sz="2400" baseline="30000" dirty="0">
                          <a:latin typeface="Century Gothic" panose="020B0502020202020204" pitchFamily="34" charset="0"/>
                        </a:rPr>
                        <a:t>+</a:t>
                      </a:r>
                      <a:r>
                        <a:rPr lang="en-GB" sz="2400" baseline="-25000" dirty="0">
                          <a:latin typeface="Century Gothic" panose="020B0502020202020204" pitchFamily="34" charset="0"/>
                        </a:rPr>
                        <a:t>(aq)</a:t>
                      </a: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913163681"/>
                  </a:ext>
                </a:extLst>
              </a:tr>
              <a:tr h="370840">
                <a:tc>
                  <a:txBody>
                    <a:bodyPr/>
                    <a:lstStyle/>
                    <a:p>
                      <a:r>
                        <a:rPr lang="en-GB" sz="2400" dirty="0">
                          <a:latin typeface="Century Gothic" panose="020B0502020202020204" pitchFamily="34" charset="0"/>
                        </a:rPr>
                        <a:t>Na</a:t>
                      </a:r>
                      <a:r>
                        <a:rPr lang="en-GB" sz="2400" baseline="30000" dirty="0">
                          <a:latin typeface="Century Gothic" panose="020B0502020202020204" pitchFamily="34" charset="0"/>
                        </a:rPr>
                        <a:t>+</a:t>
                      </a:r>
                      <a:r>
                        <a:rPr lang="en-GB" sz="2400" baseline="-25000" dirty="0">
                          <a:latin typeface="Century Gothic" panose="020B0502020202020204" pitchFamily="34" charset="0"/>
                        </a:rPr>
                        <a:t>(aq)</a:t>
                      </a:r>
                    </a:p>
                  </a:txBody>
                  <a:tcPr>
                    <a:solidFill>
                      <a:schemeClr val="bg1"/>
                    </a:solidFill>
                  </a:tcPr>
                </a:tc>
                <a:tc>
                  <a:txBody>
                    <a:bodyPr/>
                    <a:lstStyle/>
                    <a:p>
                      <a:r>
                        <a:rPr lang="en-GB" sz="2400" dirty="0">
                          <a:latin typeface="Century Gothic" panose="020B0502020202020204" pitchFamily="34" charset="0"/>
                        </a:rPr>
                        <a:t>Na</a:t>
                      </a:r>
                      <a:r>
                        <a:rPr lang="en-GB" sz="2400" baseline="-25000" dirty="0">
                          <a:latin typeface="Century Gothic" panose="020B0502020202020204" pitchFamily="34" charset="0"/>
                        </a:rPr>
                        <a:t>(s)</a:t>
                      </a: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r h="370840">
                <a:tc>
                  <a:txBody>
                    <a:bodyPr/>
                    <a:lstStyle/>
                    <a:p>
                      <a:r>
                        <a:rPr lang="en-GB" sz="2400" dirty="0">
                          <a:latin typeface="Century Gothic" panose="020B0502020202020204" pitchFamily="34" charset="0"/>
                        </a:rPr>
                        <a:t>Cl</a:t>
                      </a:r>
                      <a:r>
                        <a:rPr lang="en-GB" sz="2400" baseline="-25000" dirty="0">
                          <a:latin typeface="Century Gothic" panose="020B0502020202020204" pitchFamily="34" charset="0"/>
                        </a:rPr>
                        <a:t>2(g)</a:t>
                      </a:r>
                    </a:p>
                  </a:txBody>
                  <a:tcPr>
                    <a:solidFill>
                      <a:schemeClr val="bg1"/>
                    </a:solidFill>
                  </a:tcPr>
                </a:tc>
                <a:tc>
                  <a:txBody>
                    <a:bodyPr/>
                    <a:lstStyle/>
                    <a:p>
                      <a:r>
                        <a:rPr lang="en-GB" sz="2400" dirty="0">
                          <a:latin typeface="Century Gothic" panose="020B0502020202020204" pitchFamily="34" charset="0"/>
                        </a:rPr>
                        <a:t>2Cl</a:t>
                      </a:r>
                      <a:r>
                        <a:rPr lang="en-GB" sz="2400" baseline="30000" dirty="0">
                          <a:latin typeface="Century Gothic" panose="020B0502020202020204" pitchFamily="34" charset="0"/>
                        </a:rPr>
                        <a:t>-</a:t>
                      </a:r>
                      <a:r>
                        <a:rPr lang="en-GB" sz="2400" baseline="-25000" dirty="0">
                          <a:latin typeface="Century Gothic" panose="020B0502020202020204" pitchFamily="34" charset="0"/>
                        </a:rPr>
                        <a:t>(aq)</a:t>
                      </a:r>
                      <a:endParaRPr lang="en-GB" sz="2400" baseline="300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2273464736"/>
                  </a:ext>
                </a:extLst>
              </a:tr>
              <a:tr h="370840">
                <a:tc>
                  <a:txBody>
                    <a:bodyPr/>
                    <a:lstStyle/>
                    <a:p>
                      <a:r>
                        <a:rPr lang="en-GB" sz="2400" dirty="0">
                          <a:latin typeface="Century Gothic" panose="020B0502020202020204" pitchFamily="34" charset="0"/>
                        </a:rPr>
                        <a:t>Cu</a:t>
                      </a:r>
                      <a:r>
                        <a:rPr lang="en-GB" sz="2400" baseline="30000" dirty="0">
                          <a:latin typeface="Century Gothic" panose="020B0502020202020204" pitchFamily="34" charset="0"/>
                        </a:rPr>
                        <a:t>2+</a:t>
                      </a:r>
                      <a:r>
                        <a:rPr lang="en-GB" sz="2400" baseline="-25000" dirty="0">
                          <a:latin typeface="Century Gothic" panose="020B0502020202020204" pitchFamily="34" charset="0"/>
                        </a:rPr>
                        <a:t>(aq)</a:t>
                      </a:r>
                    </a:p>
                  </a:txBody>
                  <a:tcPr>
                    <a:solidFill>
                      <a:schemeClr val="bg1"/>
                    </a:solidFill>
                  </a:tcPr>
                </a:tc>
                <a:tc>
                  <a:txBody>
                    <a:bodyPr/>
                    <a:lstStyle/>
                    <a:p>
                      <a:r>
                        <a:rPr lang="en-GB" sz="2400" dirty="0">
                          <a:latin typeface="Century Gothic" panose="020B0502020202020204" pitchFamily="34" charset="0"/>
                        </a:rPr>
                        <a:t>Cu</a:t>
                      </a:r>
                      <a:r>
                        <a:rPr lang="en-GB" sz="2400" baseline="-25000" dirty="0">
                          <a:latin typeface="Century Gothic" panose="020B0502020202020204" pitchFamily="34" charset="0"/>
                        </a:rPr>
                        <a:t>(s)</a:t>
                      </a: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654197482"/>
                  </a:ext>
                </a:extLst>
              </a:tr>
              <a:tr h="370840">
                <a:tc>
                  <a:txBody>
                    <a:bodyPr/>
                    <a:lstStyle/>
                    <a:p>
                      <a:r>
                        <a:rPr lang="en-GB" sz="2400" dirty="0">
                          <a:latin typeface="Century Gothic" panose="020B0502020202020204" pitchFamily="34" charset="0"/>
                        </a:rPr>
                        <a:t>Mg</a:t>
                      </a:r>
                      <a:r>
                        <a:rPr lang="en-GB" sz="2400" baseline="-25000" dirty="0">
                          <a:latin typeface="Century Gothic" panose="020B0502020202020204" pitchFamily="34" charset="0"/>
                        </a:rPr>
                        <a:t>(s)</a:t>
                      </a:r>
                    </a:p>
                  </a:txBody>
                  <a:tcPr>
                    <a:solidFill>
                      <a:schemeClr val="bg1"/>
                    </a:solidFill>
                  </a:tcPr>
                </a:tc>
                <a:tc>
                  <a:txBody>
                    <a:bodyPr/>
                    <a:lstStyle/>
                    <a:p>
                      <a:r>
                        <a:rPr lang="en-GB" sz="2400" dirty="0">
                          <a:latin typeface="Century Gothic" panose="020B0502020202020204" pitchFamily="34" charset="0"/>
                        </a:rPr>
                        <a:t>Mg</a:t>
                      </a:r>
                      <a:r>
                        <a:rPr lang="en-GB" sz="2400" baseline="30000" dirty="0">
                          <a:latin typeface="Century Gothic" panose="020B0502020202020204" pitchFamily="34" charset="0"/>
                        </a:rPr>
                        <a:t>2+</a:t>
                      </a:r>
                      <a:r>
                        <a:rPr lang="en-GB" sz="2400" baseline="-25000" dirty="0">
                          <a:latin typeface="Century Gothic" panose="020B0502020202020204" pitchFamily="34" charset="0"/>
                        </a:rPr>
                        <a:t>(aq)</a:t>
                      </a:r>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127639318"/>
                  </a:ext>
                </a:extLst>
              </a:tr>
            </a:tbl>
          </a:graphicData>
        </a:graphic>
      </p:graphicFrame>
      <p:sp>
        <p:nvSpPr>
          <p:cNvPr id="28" name="TextBox 27">
            <a:extLst>
              <a:ext uri="{FF2B5EF4-FFF2-40B4-BE49-F238E27FC236}">
                <a16:creationId xmlns:a16="http://schemas.microsoft.com/office/drawing/2014/main" id="{FBCCE285-1351-8A43-8DDB-393DAEA34FC7}"/>
              </a:ext>
            </a:extLst>
          </p:cNvPr>
          <p:cNvSpPr txBox="1"/>
          <p:nvPr/>
        </p:nvSpPr>
        <p:spPr>
          <a:xfrm>
            <a:off x="2949594" y="4338285"/>
            <a:ext cx="787395"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lose</a:t>
            </a:r>
          </a:p>
        </p:txBody>
      </p:sp>
      <p:sp>
        <p:nvSpPr>
          <p:cNvPr id="29" name="TextBox 28">
            <a:extLst>
              <a:ext uri="{FF2B5EF4-FFF2-40B4-BE49-F238E27FC236}">
                <a16:creationId xmlns:a16="http://schemas.microsoft.com/office/drawing/2014/main" id="{FD61EB98-68D6-45A5-56D0-EA259B0F120C}"/>
              </a:ext>
            </a:extLst>
          </p:cNvPr>
          <p:cNvSpPr txBox="1"/>
          <p:nvPr/>
        </p:nvSpPr>
        <p:spPr>
          <a:xfrm>
            <a:off x="2949593" y="6160443"/>
            <a:ext cx="787395"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lose</a:t>
            </a:r>
          </a:p>
        </p:txBody>
      </p:sp>
      <p:sp>
        <p:nvSpPr>
          <p:cNvPr id="30" name="TextBox 29">
            <a:extLst>
              <a:ext uri="{FF2B5EF4-FFF2-40B4-BE49-F238E27FC236}">
                <a16:creationId xmlns:a16="http://schemas.microsoft.com/office/drawing/2014/main" id="{89A8C5E1-907C-8326-CDB9-5B5A91F363C1}"/>
              </a:ext>
            </a:extLst>
          </p:cNvPr>
          <p:cNvSpPr txBox="1"/>
          <p:nvPr/>
        </p:nvSpPr>
        <p:spPr>
          <a:xfrm>
            <a:off x="2949593" y="4787699"/>
            <a:ext cx="849913"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gain</a:t>
            </a:r>
          </a:p>
        </p:txBody>
      </p:sp>
      <p:sp>
        <p:nvSpPr>
          <p:cNvPr id="31" name="TextBox 30">
            <a:extLst>
              <a:ext uri="{FF2B5EF4-FFF2-40B4-BE49-F238E27FC236}">
                <a16:creationId xmlns:a16="http://schemas.microsoft.com/office/drawing/2014/main" id="{F9A758B0-D8D2-A3BF-E350-E3CFC621D26F}"/>
              </a:ext>
            </a:extLst>
          </p:cNvPr>
          <p:cNvSpPr txBox="1"/>
          <p:nvPr/>
        </p:nvSpPr>
        <p:spPr>
          <a:xfrm>
            <a:off x="2953216" y="5232408"/>
            <a:ext cx="849913"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gain</a:t>
            </a:r>
          </a:p>
        </p:txBody>
      </p:sp>
      <p:sp>
        <p:nvSpPr>
          <p:cNvPr id="32" name="TextBox 31">
            <a:extLst>
              <a:ext uri="{FF2B5EF4-FFF2-40B4-BE49-F238E27FC236}">
                <a16:creationId xmlns:a16="http://schemas.microsoft.com/office/drawing/2014/main" id="{ED7B3B2C-B17A-CF27-052F-78858BD79088}"/>
              </a:ext>
            </a:extLst>
          </p:cNvPr>
          <p:cNvSpPr txBox="1"/>
          <p:nvPr/>
        </p:nvSpPr>
        <p:spPr>
          <a:xfrm>
            <a:off x="2956839" y="5688464"/>
            <a:ext cx="849913"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gain</a:t>
            </a:r>
          </a:p>
        </p:txBody>
      </p:sp>
      <p:sp>
        <p:nvSpPr>
          <p:cNvPr id="33" name="TextBox 32">
            <a:extLst>
              <a:ext uri="{FF2B5EF4-FFF2-40B4-BE49-F238E27FC236}">
                <a16:creationId xmlns:a16="http://schemas.microsoft.com/office/drawing/2014/main" id="{0BB2A22A-9748-8D25-8D39-19BDCC9C35A3}"/>
              </a:ext>
            </a:extLst>
          </p:cNvPr>
          <p:cNvSpPr txBox="1"/>
          <p:nvPr/>
        </p:nvSpPr>
        <p:spPr>
          <a:xfrm>
            <a:off x="8200130" y="4338285"/>
            <a:ext cx="357790"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1</a:t>
            </a:r>
          </a:p>
        </p:txBody>
      </p:sp>
      <p:sp>
        <p:nvSpPr>
          <p:cNvPr id="34" name="TextBox 33">
            <a:extLst>
              <a:ext uri="{FF2B5EF4-FFF2-40B4-BE49-F238E27FC236}">
                <a16:creationId xmlns:a16="http://schemas.microsoft.com/office/drawing/2014/main" id="{231860BE-9549-3F5A-1B18-E75C121F41B7}"/>
              </a:ext>
            </a:extLst>
          </p:cNvPr>
          <p:cNvSpPr txBox="1"/>
          <p:nvPr/>
        </p:nvSpPr>
        <p:spPr>
          <a:xfrm>
            <a:off x="8200130" y="4787699"/>
            <a:ext cx="357790"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1</a:t>
            </a:r>
          </a:p>
        </p:txBody>
      </p:sp>
      <p:sp>
        <p:nvSpPr>
          <p:cNvPr id="35" name="TextBox 34">
            <a:extLst>
              <a:ext uri="{FF2B5EF4-FFF2-40B4-BE49-F238E27FC236}">
                <a16:creationId xmlns:a16="http://schemas.microsoft.com/office/drawing/2014/main" id="{66E64A4B-551E-2C1F-75A9-EFA4CA6AB9C5}"/>
              </a:ext>
            </a:extLst>
          </p:cNvPr>
          <p:cNvSpPr txBox="1"/>
          <p:nvPr/>
        </p:nvSpPr>
        <p:spPr>
          <a:xfrm>
            <a:off x="8200130" y="5226799"/>
            <a:ext cx="357790"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2</a:t>
            </a:r>
          </a:p>
        </p:txBody>
      </p:sp>
      <p:sp>
        <p:nvSpPr>
          <p:cNvPr id="36" name="TextBox 35">
            <a:extLst>
              <a:ext uri="{FF2B5EF4-FFF2-40B4-BE49-F238E27FC236}">
                <a16:creationId xmlns:a16="http://schemas.microsoft.com/office/drawing/2014/main" id="{A556ACC7-E8A8-4042-2ED2-4D12CA3DDDA0}"/>
              </a:ext>
            </a:extLst>
          </p:cNvPr>
          <p:cNvSpPr txBox="1"/>
          <p:nvPr/>
        </p:nvSpPr>
        <p:spPr>
          <a:xfrm>
            <a:off x="8216822" y="5676213"/>
            <a:ext cx="357790"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2</a:t>
            </a:r>
          </a:p>
        </p:txBody>
      </p:sp>
      <p:sp>
        <p:nvSpPr>
          <p:cNvPr id="37" name="TextBox 36">
            <a:extLst>
              <a:ext uri="{FF2B5EF4-FFF2-40B4-BE49-F238E27FC236}">
                <a16:creationId xmlns:a16="http://schemas.microsoft.com/office/drawing/2014/main" id="{89866E75-102E-A2BC-30DB-AEA522D489FD}"/>
              </a:ext>
            </a:extLst>
          </p:cNvPr>
          <p:cNvSpPr txBox="1"/>
          <p:nvPr/>
        </p:nvSpPr>
        <p:spPr>
          <a:xfrm>
            <a:off x="8216822" y="6137878"/>
            <a:ext cx="357790"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2</a:t>
            </a:r>
          </a:p>
        </p:txBody>
      </p:sp>
    </p:spTree>
    <p:extLst>
      <p:ext uri="{BB962C8B-B14F-4D97-AF65-F5344CB8AC3E}">
        <p14:creationId xmlns:p14="http://schemas.microsoft.com/office/powerpoint/2010/main" val="31444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fade">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500"/>
                                        <p:tgtEl>
                                          <p:spTgt spid="3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1"/>
                                        </p:tgtEl>
                                        <p:attrNameLst>
                                          <p:attrName>style.visibility</p:attrName>
                                        </p:attrNameLst>
                                      </p:cBhvr>
                                      <p:to>
                                        <p:strVal val="visible"/>
                                      </p:to>
                                    </p:set>
                                    <p:animEffect transition="in" filter="fade">
                                      <p:cBhvr>
                                        <p:cTn id="102" dur="500"/>
                                        <p:tgtEl>
                                          <p:spTgt spid="3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fade">
                                      <p:cBhvr>
                                        <p:cTn id="107" dur="500"/>
                                        <p:tgtEl>
                                          <p:spTgt spid="3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32"/>
                                        </p:tgtEl>
                                        <p:attrNameLst>
                                          <p:attrName>style.visibility</p:attrName>
                                        </p:attrNameLst>
                                      </p:cBhvr>
                                      <p:to>
                                        <p:strVal val="visible"/>
                                      </p:to>
                                    </p:set>
                                    <p:animEffect transition="in" filter="fade">
                                      <p:cBhvr>
                                        <p:cTn id="112" dur="500"/>
                                        <p:tgtEl>
                                          <p:spTgt spid="32"/>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500"/>
                                        <p:tgtEl>
                                          <p:spTgt spid="36"/>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29"/>
                                        </p:tgtEl>
                                        <p:attrNameLst>
                                          <p:attrName>style.visibility</p:attrName>
                                        </p:attrNameLst>
                                      </p:cBhvr>
                                      <p:to>
                                        <p:strVal val="visible"/>
                                      </p:to>
                                    </p:set>
                                    <p:animEffect transition="in" filter="fade">
                                      <p:cBhvr>
                                        <p:cTn id="122" dur="500"/>
                                        <p:tgtEl>
                                          <p:spTgt spid="29"/>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8" grpId="0"/>
      <p:bldP spid="29" grpId="0"/>
      <p:bldP spid="30" grpId="0"/>
      <p:bldP spid="31" grpId="0"/>
      <p:bldP spid="32" grpId="0"/>
      <p:bldP spid="33" grpId="0"/>
      <p:bldP spid="34" grpId="0"/>
      <p:bldP spid="35" grpId="0"/>
      <p:bldP spid="36" grpId="0"/>
      <p:bldP spid="3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987B6CB-CFEE-5F40-A81B-2D8338C272F8}"/>
              </a:ext>
            </a:extLst>
          </p:cNvPr>
          <p:cNvSpPr/>
          <p:nvPr/>
        </p:nvSpPr>
        <p:spPr>
          <a:xfrm>
            <a:off x="8946895" y="65193"/>
            <a:ext cx="2683840" cy="2547936"/>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Century Gothic" panose="020B0502020202020204" pitchFamily="34" charset="0"/>
              </a:rPr>
              <a:t>Use your list of ions handout to help!</a:t>
            </a:r>
            <a:endParaRPr lang="en-GB" sz="2400" dirty="0">
              <a:solidFill>
                <a:schemeClr val="tx1"/>
              </a:solidFill>
              <a:latin typeface="Century Gothic" panose="020B0502020202020204" pitchFamily="34" charset="0"/>
            </a:endParaRPr>
          </a:p>
        </p:txBody>
      </p:sp>
      <p:sp>
        <p:nvSpPr>
          <p:cNvPr id="23" name="Title 1">
            <a:extLst>
              <a:ext uri="{FF2B5EF4-FFF2-40B4-BE49-F238E27FC236}">
                <a16:creationId xmlns:a16="http://schemas.microsoft.com/office/drawing/2014/main" id="{93573AAF-B387-14E0-4888-5569AC11E6DE}"/>
              </a:ext>
            </a:extLst>
          </p:cNvPr>
          <p:cNvSpPr txBox="1">
            <a:spLocks/>
          </p:cNvSpPr>
          <p:nvPr/>
        </p:nvSpPr>
        <p:spPr>
          <a:xfrm>
            <a:off x="369879" y="65193"/>
            <a:ext cx="10620000" cy="7200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800" dirty="0">
                <a:latin typeface="Century Gothic" panose="020B0502020202020204" pitchFamily="34" charset="0"/>
              </a:rPr>
              <a:t>Writing ionic equations</a:t>
            </a:r>
          </a:p>
        </p:txBody>
      </p:sp>
      <p:sp>
        <p:nvSpPr>
          <p:cNvPr id="25" name="TextBox 24">
            <a:extLst>
              <a:ext uri="{FF2B5EF4-FFF2-40B4-BE49-F238E27FC236}">
                <a16:creationId xmlns:a16="http://schemas.microsoft.com/office/drawing/2014/main" id="{72EE57F4-583A-8223-F3B8-7DC3C9379ECD}"/>
              </a:ext>
            </a:extLst>
          </p:cNvPr>
          <p:cNvSpPr txBox="1"/>
          <p:nvPr/>
        </p:nvSpPr>
        <p:spPr>
          <a:xfrm>
            <a:off x="369879" y="1098996"/>
            <a:ext cx="7923516" cy="1323439"/>
          </a:xfrm>
          <a:prstGeom prst="rect">
            <a:avLst/>
          </a:prstGeom>
          <a:noFill/>
        </p:spPr>
        <p:txBody>
          <a:bodyPr wrap="square" rtlCol="0">
            <a:spAutoFit/>
          </a:bodyPr>
          <a:lstStyle/>
          <a:p>
            <a:r>
              <a:rPr lang="en-US" sz="2400" dirty="0">
                <a:latin typeface="Century Gothic" panose="020B0502020202020204" pitchFamily="34" charset="0"/>
              </a:rPr>
              <a:t>Look at this chemical equation:</a:t>
            </a:r>
          </a:p>
          <a:p>
            <a:endParaRPr lang="en-US" sz="2400" dirty="0">
              <a:latin typeface="Century Gothic" panose="020B0502020202020204" pitchFamily="34" charset="0"/>
            </a:endParaRPr>
          </a:p>
          <a:p>
            <a:r>
              <a:rPr lang="en-US" sz="3200" dirty="0">
                <a:latin typeface="Century Gothic" panose="020B0502020202020204" pitchFamily="34" charset="0"/>
              </a:rPr>
              <a:t>Mg</a:t>
            </a:r>
            <a:r>
              <a:rPr lang="en-US" sz="3200" baseline="-25000" dirty="0">
                <a:latin typeface="Century Gothic" panose="020B0502020202020204" pitchFamily="34" charset="0"/>
              </a:rPr>
              <a:t>(s) </a:t>
            </a:r>
            <a:r>
              <a:rPr lang="en-US" sz="3200" dirty="0">
                <a:latin typeface="Century Gothic" panose="020B0502020202020204" pitchFamily="34" charset="0"/>
              </a:rPr>
              <a:t>+ CuSO</a:t>
            </a:r>
            <a:r>
              <a:rPr lang="en-US" sz="3200" baseline="-25000" dirty="0">
                <a:latin typeface="Century Gothic" panose="020B0502020202020204" pitchFamily="34" charset="0"/>
              </a:rPr>
              <a:t>4(aq) </a:t>
            </a:r>
            <a:r>
              <a:rPr lang="en-GB" sz="3200" dirty="0">
                <a:latin typeface="Century Gothic" panose="020B0502020202020204" pitchFamily="34" charset="0"/>
              </a:rPr>
              <a:t>→ MgSO</a:t>
            </a:r>
            <a:r>
              <a:rPr lang="en-GB" sz="3200" baseline="-25000" dirty="0">
                <a:latin typeface="Century Gothic" panose="020B0502020202020204" pitchFamily="34" charset="0"/>
              </a:rPr>
              <a:t>4(aq) </a:t>
            </a:r>
            <a:r>
              <a:rPr lang="en-GB" sz="3200" dirty="0">
                <a:latin typeface="Century Gothic" panose="020B0502020202020204" pitchFamily="34" charset="0"/>
              </a:rPr>
              <a:t>+ Cu</a:t>
            </a:r>
            <a:r>
              <a:rPr lang="en-GB" sz="3200" baseline="-25000" dirty="0">
                <a:latin typeface="Century Gothic" panose="020B0502020202020204" pitchFamily="34" charset="0"/>
              </a:rPr>
              <a:t>(s</a:t>
            </a:r>
            <a:r>
              <a:rPr lang="en-GB" sz="2400" baseline="-25000" dirty="0">
                <a:latin typeface="Century Gothic" panose="020B0502020202020204" pitchFamily="34" charset="0"/>
              </a:rPr>
              <a:t>)</a:t>
            </a:r>
            <a:r>
              <a:rPr lang="en-US" sz="2400" baseline="-25000" dirty="0">
                <a:latin typeface="Century Gothic" panose="020B0502020202020204" pitchFamily="34" charset="0"/>
              </a:rPr>
              <a:t> </a:t>
            </a:r>
          </a:p>
        </p:txBody>
      </p:sp>
      <p:sp>
        <p:nvSpPr>
          <p:cNvPr id="27" name="TextBox 26">
            <a:extLst>
              <a:ext uri="{FF2B5EF4-FFF2-40B4-BE49-F238E27FC236}">
                <a16:creationId xmlns:a16="http://schemas.microsoft.com/office/drawing/2014/main" id="{FF3B4834-5FF8-ADDB-6D07-123E0B1A3AC3}"/>
              </a:ext>
            </a:extLst>
          </p:cNvPr>
          <p:cNvSpPr txBox="1"/>
          <p:nvPr/>
        </p:nvSpPr>
        <p:spPr>
          <a:xfrm>
            <a:off x="369878" y="2967335"/>
            <a:ext cx="8037778" cy="461665"/>
          </a:xfrm>
          <a:prstGeom prst="rect">
            <a:avLst/>
          </a:prstGeom>
          <a:noFill/>
        </p:spPr>
        <p:txBody>
          <a:bodyPr wrap="none" rtlCol="0">
            <a:spAutoFit/>
          </a:bodyPr>
          <a:lstStyle/>
          <a:p>
            <a:r>
              <a:rPr lang="en-GB" sz="2400" dirty="0">
                <a:latin typeface="Century Gothic" panose="020B0502020202020204" pitchFamily="34" charset="0"/>
              </a:rPr>
              <a:t>We can use </a:t>
            </a:r>
            <a:r>
              <a:rPr lang="en-GB" sz="2400" b="1" dirty="0">
                <a:latin typeface="Century Gothic" panose="020B0502020202020204" pitchFamily="34" charset="0"/>
              </a:rPr>
              <a:t>2 steps </a:t>
            </a:r>
            <a:r>
              <a:rPr lang="en-GB" sz="2400" dirty="0">
                <a:latin typeface="Century Gothic" panose="020B0502020202020204" pitchFamily="34" charset="0"/>
              </a:rPr>
              <a:t>to write this as an ionic equation:</a:t>
            </a:r>
          </a:p>
        </p:txBody>
      </p:sp>
      <p:sp>
        <p:nvSpPr>
          <p:cNvPr id="28" name="TextBox 27">
            <a:extLst>
              <a:ext uri="{FF2B5EF4-FFF2-40B4-BE49-F238E27FC236}">
                <a16:creationId xmlns:a16="http://schemas.microsoft.com/office/drawing/2014/main" id="{D97C1817-0C8B-4577-3B87-8E8524B8F1B6}"/>
              </a:ext>
            </a:extLst>
          </p:cNvPr>
          <p:cNvSpPr txBox="1"/>
          <p:nvPr/>
        </p:nvSpPr>
        <p:spPr>
          <a:xfrm>
            <a:off x="369878" y="4119282"/>
            <a:ext cx="10619999" cy="584775"/>
          </a:xfrm>
          <a:prstGeom prst="rect">
            <a:avLst/>
          </a:prstGeom>
          <a:noFill/>
        </p:spPr>
        <p:txBody>
          <a:bodyPr wrap="square" rtlCol="0">
            <a:spAutoFit/>
          </a:bodyPr>
          <a:lstStyle/>
          <a:p>
            <a:r>
              <a:rPr lang="en-US" sz="3200" dirty="0">
                <a:latin typeface="Century Gothic" panose="020B0502020202020204" pitchFamily="34" charset="0"/>
              </a:rPr>
              <a:t>Mg</a:t>
            </a:r>
            <a:r>
              <a:rPr lang="en-US" sz="3200" baseline="-25000" dirty="0">
                <a:latin typeface="Century Gothic" panose="020B0502020202020204" pitchFamily="34" charset="0"/>
              </a:rPr>
              <a:t>(s) </a:t>
            </a:r>
            <a:r>
              <a:rPr lang="en-US" sz="3200" dirty="0">
                <a:latin typeface="Century Gothic" panose="020B0502020202020204" pitchFamily="34" charset="0"/>
              </a:rPr>
              <a:t>+ Cu</a:t>
            </a:r>
            <a:r>
              <a:rPr lang="en-US" sz="3200" baseline="30000" dirty="0">
                <a:latin typeface="Century Gothic" panose="020B0502020202020204" pitchFamily="34" charset="0"/>
              </a:rPr>
              <a:t>2+</a:t>
            </a:r>
            <a:r>
              <a:rPr lang="en-US" sz="3200" baseline="-25000" dirty="0">
                <a:latin typeface="Century Gothic" panose="020B0502020202020204" pitchFamily="34" charset="0"/>
              </a:rPr>
              <a:t>(aq) </a:t>
            </a:r>
            <a:r>
              <a:rPr lang="en-US" sz="3200" dirty="0">
                <a:latin typeface="Century Gothic" panose="020B0502020202020204" pitchFamily="34" charset="0"/>
              </a:rPr>
              <a:t>+ SO</a:t>
            </a:r>
            <a:r>
              <a:rPr lang="en-US" sz="3200" baseline="-25000" dirty="0">
                <a:latin typeface="Century Gothic" panose="020B0502020202020204" pitchFamily="34" charset="0"/>
              </a:rPr>
              <a:t>4</a:t>
            </a:r>
            <a:r>
              <a:rPr lang="en-US" sz="3200" baseline="30000" dirty="0">
                <a:latin typeface="Century Gothic" panose="020B0502020202020204" pitchFamily="34" charset="0"/>
              </a:rPr>
              <a:t>2-</a:t>
            </a:r>
            <a:r>
              <a:rPr lang="en-US" sz="3200" baseline="-25000" dirty="0">
                <a:latin typeface="Century Gothic" panose="020B0502020202020204" pitchFamily="34" charset="0"/>
              </a:rPr>
              <a:t>(aq) </a:t>
            </a:r>
            <a:r>
              <a:rPr lang="en-GB" sz="3200" dirty="0">
                <a:latin typeface="Century Gothic" panose="020B0502020202020204" pitchFamily="34" charset="0"/>
              </a:rPr>
              <a:t>→ Mg</a:t>
            </a:r>
            <a:r>
              <a:rPr lang="en-GB" sz="3200" baseline="30000" dirty="0">
                <a:latin typeface="Century Gothic" panose="020B0502020202020204" pitchFamily="34" charset="0"/>
              </a:rPr>
              <a:t>2+</a:t>
            </a:r>
            <a:r>
              <a:rPr lang="en-GB" sz="3200" baseline="-25000" dirty="0">
                <a:latin typeface="Century Gothic" panose="020B0502020202020204" pitchFamily="34" charset="0"/>
              </a:rPr>
              <a:t>(aq) </a:t>
            </a:r>
            <a:r>
              <a:rPr lang="en-GB" sz="3200" dirty="0">
                <a:latin typeface="Century Gothic" panose="020B0502020202020204" pitchFamily="34" charset="0"/>
              </a:rPr>
              <a:t>+ SO</a:t>
            </a:r>
            <a:r>
              <a:rPr lang="en-GB" sz="3200" baseline="-25000" dirty="0">
                <a:latin typeface="Century Gothic" panose="020B0502020202020204" pitchFamily="34" charset="0"/>
              </a:rPr>
              <a:t>4</a:t>
            </a:r>
            <a:r>
              <a:rPr lang="en-GB" sz="3200" baseline="30000" dirty="0">
                <a:latin typeface="Century Gothic" panose="020B0502020202020204" pitchFamily="34" charset="0"/>
              </a:rPr>
              <a:t>2-</a:t>
            </a:r>
            <a:r>
              <a:rPr lang="en-GB" sz="3200" baseline="-25000" dirty="0">
                <a:latin typeface="Century Gothic" panose="020B0502020202020204" pitchFamily="34" charset="0"/>
              </a:rPr>
              <a:t>(aq) </a:t>
            </a:r>
            <a:r>
              <a:rPr lang="en-GB" sz="3200" dirty="0">
                <a:latin typeface="Century Gothic" panose="020B0502020202020204" pitchFamily="34" charset="0"/>
              </a:rPr>
              <a:t>+ Cu</a:t>
            </a:r>
            <a:r>
              <a:rPr lang="en-GB" sz="3200" baseline="-25000" dirty="0">
                <a:latin typeface="Century Gothic" panose="020B0502020202020204" pitchFamily="34" charset="0"/>
              </a:rPr>
              <a:t>(s</a:t>
            </a:r>
            <a:r>
              <a:rPr lang="en-GB" sz="2400" baseline="-25000" dirty="0">
                <a:latin typeface="Century Gothic" panose="020B0502020202020204" pitchFamily="34" charset="0"/>
              </a:rPr>
              <a:t>)</a:t>
            </a:r>
            <a:r>
              <a:rPr lang="en-US" sz="2400" baseline="-25000" dirty="0">
                <a:latin typeface="Century Gothic" panose="020B0502020202020204" pitchFamily="34" charset="0"/>
              </a:rPr>
              <a:t> </a:t>
            </a:r>
          </a:p>
        </p:txBody>
      </p:sp>
      <p:sp>
        <p:nvSpPr>
          <p:cNvPr id="31" name="TextBox 30">
            <a:extLst>
              <a:ext uri="{FF2B5EF4-FFF2-40B4-BE49-F238E27FC236}">
                <a16:creationId xmlns:a16="http://schemas.microsoft.com/office/drawing/2014/main" id="{BCE5B9B8-5132-3C56-898E-2F40F3148AB7}"/>
              </a:ext>
            </a:extLst>
          </p:cNvPr>
          <p:cNvSpPr txBox="1"/>
          <p:nvPr/>
        </p:nvSpPr>
        <p:spPr>
          <a:xfrm>
            <a:off x="369878" y="3468853"/>
            <a:ext cx="9029303" cy="459735"/>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Step 1: </a:t>
            </a:r>
            <a:r>
              <a:rPr lang="en-GB" sz="2400" dirty="0">
                <a:latin typeface="Century Gothic" panose="020B0502020202020204" pitchFamily="34" charset="0"/>
              </a:rPr>
              <a:t>Split up the </a:t>
            </a:r>
            <a:r>
              <a:rPr lang="en-GB" sz="2400" b="1" dirty="0">
                <a:latin typeface="Century Gothic" panose="020B0502020202020204" pitchFamily="34" charset="0"/>
              </a:rPr>
              <a:t>aqueous</a:t>
            </a:r>
            <a:r>
              <a:rPr lang="en-GB" sz="2400" dirty="0">
                <a:latin typeface="Century Gothic" panose="020B0502020202020204" pitchFamily="34" charset="0"/>
              </a:rPr>
              <a:t> (aq) substances into their ions</a:t>
            </a:r>
          </a:p>
        </p:txBody>
      </p:sp>
      <p:sp>
        <p:nvSpPr>
          <p:cNvPr id="32" name="TextBox 31">
            <a:extLst>
              <a:ext uri="{FF2B5EF4-FFF2-40B4-BE49-F238E27FC236}">
                <a16:creationId xmlns:a16="http://schemas.microsoft.com/office/drawing/2014/main" id="{95333C8A-B8A3-8BAA-0BE5-2158357F14DB}"/>
              </a:ext>
            </a:extLst>
          </p:cNvPr>
          <p:cNvSpPr txBox="1"/>
          <p:nvPr/>
        </p:nvSpPr>
        <p:spPr>
          <a:xfrm>
            <a:off x="369878" y="4990122"/>
            <a:ext cx="10619999" cy="461665"/>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Step 2: </a:t>
            </a:r>
            <a:r>
              <a:rPr lang="en-GB" sz="2400" dirty="0">
                <a:latin typeface="Century Gothic" panose="020B0502020202020204" pitchFamily="34" charset="0"/>
              </a:rPr>
              <a:t>Delete the </a:t>
            </a:r>
            <a:r>
              <a:rPr lang="en-GB" sz="2400" b="1" dirty="0">
                <a:latin typeface="Century Gothic" panose="020B0502020202020204" pitchFamily="34" charset="0"/>
              </a:rPr>
              <a:t>spectator</a:t>
            </a:r>
            <a:r>
              <a:rPr lang="en-GB" sz="2400" dirty="0">
                <a:latin typeface="Century Gothic" panose="020B0502020202020204" pitchFamily="34" charset="0"/>
              </a:rPr>
              <a:t> ions (the ones that appear on both sides)</a:t>
            </a:r>
          </a:p>
        </p:txBody>
      </p:sp>
      <p:sp>
        <p:nvSpPr>
          <p:cNvPr id="33" name="TextBox 32">
            <a:extLst>
              <a:ext uri="{FF2B5EF4-FFF2-40B4-BE49-F238E27FC236}">
                <a16:creationId xmlns:a16="http://schemas.microsoft.com/office/drawing/2014/main" id="{0154A21A-8BBF-5B8C-556B-40DB97C15A02}"/>
              </a:ext>
            </a:extLst>
          </p:cNvPr>
          <p:cNvSpPr txBox="1"/>
          <p:nvPr/>
        </p:nvSpPr>
        <p:spPr>
          <a:xfrm>
            <a:off x="369878" y="5756524"/>
            <a:ext cx="6775202" cy="584775"/>
          </a:xfrm>
          <a:prstGeom prst="rect">
            <a:avLst/>
          </a:prstGeom>
          <a:noFill/>
        </p:spPr>
        <p:txBody>
          <a:bodyPr wrap="square" rtlCol="0">
            <a:spAutoFit/>
          </a:bodyPr>
          <a:lstStyle/>
          <a:p>
            <a:r>
              <a:rPr lang="en-US" sz="3200" dirty="0">
                <a:latin typeface="Century Gothic" panose="020B0502020202020204" pitchFamily="34" charset="0"/>
              </a:rPr>
              <a:t>Mg</a:t>
            </a:r>
            <a:r>
              <a:rPr lang="en-US" sz="3200" baseline="-25000" dirty="0">
                <a:latin typeface="Century Gothic" panose="020B0502020202020204" pitchFamily="34" charset="0"/>
              </a:rPr>
              <a:t>(s) </a:t>
            </a:r>
            <a:r>
              <a:rPr lang="en-US" sz="3200" dirty="0">
                <a:latin typeface="Century Gothic" panose="020B0502020202020204" pitchFamily="34" charset="0"/>
              </a:rPr>
              <a:t>+ Cu</a:t>
            </a:r>
            <a:r>
              <a:rPr lang="en-US" sz="3200" baseline="30000" dirty="0">
                <a:latin typeface="Century Gothic" panose="020B0502020202020204" pitchFamily="34" charset="0"/>
              </a:rPr>
              <a:t>2+</a:t>
            </a:r>
            <a:r>
              <a:rPr lang="en-US" sz="3200" baseline="-25000" dirty="0">
                <a:latin typeface="Century Gothic" panose="020B0502020202020204" pitchFamily="34" charset="0"/>
              </a:rPr>
              <a:t>(aq) </a:t>
            </a:r>
            <a:r>
              <a:rPr lang="en-GB" sz="3200" dirty="0">
                <a:latin typeface="Century Gothic" panose="020B0502020202020204" pitchFamily="34" charset="0"/>
              </a:rPr>
              <a:t>→ Mg</a:t>
            </a:r>
            <a:r>
              <a:rPr lang="en-GB" sz="3200" baseline="30000" dirty="0">
                <a:latin typeface="Century Gothic" panose="020B0502020202020204" pitchFamily="34" charset="0"/>
              </a:rPr>
              <a:t>2+</a:t>
            </a:r>
            <a:r>
              <a:rPr lang="en-GB" sz="3200" baseline="-25000" dirty="0">
                <a:latin typeface="Century Gothic" panose="020B0502020202020204" pitchFamily="34" charset="0"/>
              </a:rPr>
              <a:t>(aq) </a:t>
            </a:r>
            <a:r>
              <a:rPr lang="en-GB" sz="3200" dirty="0">
                <a:latin typeface="Century Gothic" panose="020B0502020202020204" pitchFamily="34" charset="0"/>
              </a:rPr>
              <a:t>+ Cu</a:t>
            </a:r>
            <a:r>
              <a:rPr lang="en-GB" sz="3200" baseline="-25000" dirty="0">
                <a:latin typeface="Century Gothic" panose="020B0502020202020204" pitchFamily="34" charset="0"/>
              </a:rPr>
              <a:t>(s</a:t>
            </a:r>
            <a:r>
              <a:rPr lang="en-GB" sz="2400" baseline="-25000" dirty="0">
                <a:latin typeface="Century Gothic" panose="020B0502020202020204" pitchFamily="34" charset="0"/>
              </a:rPr>
              <a:t>)</a:t>
            </a:r>
            <a:r>
              <a:rPr lang="en-US" sz="2400" baseline="-25000" dirty="0">
                <a:latin typeface="Century Gothic" panose="020B0502020202020204" pitchFamily="34" charset="0"/>
              </a:rPr>
              <a:t> </a:t>
            </a:r>
          </a:p>
        </p:txBody>
      </p:sp>
      <p:sp>
        <p:nvSpPr>
          <p:cNvPr id="34" name="Oval 33">
            <a:extLst>
              <a:ext uri="{FF2B5EF4-FFF2-40B4-BE49-F238E27FC236}">
                <a16:creationId xmlns:a16="http://schemas.microsoft.com/office/drawing/2014/main" id="{995C4471-7D80-3A2E-7732-00BDBD2C8EFB}"/>
              </a:ext>
            </a:extLst>
          </p:cNvPr>
          <p:cNvSpPr/>
          <p:nvPr/>
        </p:nvSpPr>
        <p:spPr>
          <a:xfrm>
            <a:off x="3243943" y="3928588"/>
            <a:ext cx="2024743" cy="1061534"/>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D65AA684-86D1-273E-1474-61645E5099B3}"/>
              </a:ext>
            </a:extLst>
          </p:cNvPr>
          <p:cNvSpPr/>
          <p:nvPr/>
        </p:nvSpPr>
        <p:spPr>
          <a:xfrm>
            <a:off x="7374438" y="3928588"/>
            <a:ext cx="2024743" cy="1061534"/>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8173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P spid="28" grpId="0"/>
      <p:bldP spid="31" grpId="0" animBg="1"/>
      <p:bldP spid="32" grpId="0" animBg="1"/>
      <p:bldP spid="33" grpId="0"/>
      <p:bldP spid="34" grpId="0" animBg="1"/>
      <p:bldP spid="35"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CE8F9A40-484B-42DE-99FB-68EFDDF05E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http://schemas.openxmlformats.org/package/2006/metadata/core-properties"/>
    <ds:schemaRef ds:uri="http://purl.org/dc/elements/1.1/"/>
    <ds:schemaRef ds:uri="http://purl.org/dc/dcmitype/"/>
    <ds:schemaRef ds:uri="e7f29ac3-c74a-46a7-9e80-ec6458dc319f"/>
    <ds:schemaRef ds:uri="9dd66dd2-dc2f-4e10-8286-f1da66314693"/>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10420</TotalTime>
  <Words>5696</Words>
  <Application>Microsoft Macintosh PowerPoint</Application>
  <PresentationFormat>Widescreen</PresentationFormat>
  <Paragraphs>518</Paragraphs>
  <Slides>28</Slides>
  <Notes>28</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Century Gothic</vt:lpstr>
      <vt:lpstr>Georgia</vt:lpstr>
      <vt:lpstr>Calibri</vt:lpstr>
      <vt:lpstr>Wingdings</vt:lpstr>
      <vt:lpstr>B2.2.11 Feedback lesson</vt:lpstr>
      <vt:lpstr>Making this resource work for you</vt:lpstr>
      <vt:lpstr>PowerPoint Presentation</vt:lpstr>
      <vt:lpstr>PowerPoint Presentation</vt:lpstr>
      <vt:lpstr>PowerPoint Presentation</vt:lpstr>
      <vt:lpstr>C4.2.4</vt:lpstr>
      <vt:lpstr>PowerPoint Presentation</vt:lpstr>
      <vt:lpstr>This is the fix-it portion of the lesson</vt:lpstr>
      <vt:lpstr>(a) Identify the ions present in each of these formulae (b) State how many of each ion is in the formula</vt:lpstr>
      <vt:lpstr>PowerPoint Presentation</vt:lpstr>
      <vt:lpstr>PowerPoint Presentation</vt:lpstr>
      <vt:lpstr>With your partner, write an ionic equation for the chemical reaction below.</vt:lpstr>
      <vt:lpstr>Drill</vt:lpstr>
      <vt:lpstr>Drill answers</vt:lpstr>
      <vt:lpstr>I: Writing ionic equations</vt:lpstr>
      <vt:lpstr>We: Writing ionic equations</vt:lpstr>
      <vt:lpstr>You: Writing ionic equations</vt:lpstr>
      <vt:lpstr>Activity</vt:lpstr>
      <vt:lpstr>Answers – Section A</vt:lpstr>
      <vt:lpstr>Answers – Section A</vt:lpstr>
      <vt:lpstr>Answers – Section B</vt:lpstr>
      <vt:lpstr>Answers – Section B</vt:lpstr>
      <vt:lpstr>Answers – Section B</vt:lpstr>
      <vt:lpstr>Answers – Section C</vt:lpstr>
      <vt:lpstr>Answers – Section C</vt:lpstr>
      <vt:lpstr>Answers – Section C</vt:lpstr>
      <vt:lpstr>Answer the questions below.</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3</cp:revision>
  <dcterms:created xsi:type="dcterms:W3CDTF">2019-03-21T11:24:14Z</dcterms:created>
  <dcterms:modified xsi:type="dcterms:W3CDTF">2024-12-12T16:32:18Z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